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1" r:id="rId2"/>
    <p:sldId id="360" r:id="rId3"/>
    <p:sldId id="256" r:id="rId4"/>
    <p:sldId id="346" r:id="rId5"/>
    <p:sldId id="355" r:id="rId6"/>
    <p:sldId id="347" r:id="rId7"/>
    <p:sldId id="367" r:id="rId8"/>
    <p:sldId id="276" r:id="rId9"/>
    <p:sldId id="363" r:id="rId10"/>
    <p:sldId id="362" r:id="rId11"/>
    <p:sldId id="364" r:id="rId12"/>
    <p:sldId id="359" r:id="rId13"/>
    <p:sldId id="365" r:id="rId14"/>
    <p:sldId id="36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6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58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18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2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56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80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9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8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25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66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6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4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21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6421A1-FCC0-4829-8321-0F1DF564F16F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A09687-E6AD-4287-B2BE-2EA7145FF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94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sambleaeclesial.lat/escucha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ambleaeclesial.lat/wp-content/uploads/2021/05/Gui%CC%81a-Asamblea-%0b%20%20%20%20%20%20%20%20%20%20%20%20%20%20%20%20%20%20%20%20%20%20%20%20%20%20%20%20%20%20Eclesial-Popular-CELAM-Portugue%CC%81s.pdf" TargetMode="External"/><Relationship Id="rId2" Type="http://schemas.openxmlformats.org/officeDocument/2006/relationships/hyperlink" Target="https://asambleaeclesial.lat/wp-content/uploads/2021/04/documento-para-o-%0b%20%20%20%20%20%20%20%20%20%20%20%20%20%20%20%20%20%20%20%20%20%20%20%20%20%20%20%20%20%20%20%20%20caminho-portugue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greja latino-americana segue itinerário espiritual para Assembleia Eclesial">
            <a:extLst>
              <a:ext uri="{FF2B5EF4-FFF2-40B4-BE49-F238E27FC236}">
                <a16:creationId xmlns:a16="http://schemas.microsoft.com/office/drawing/2014/main" id="{FB67E79F-26BA-423B-98AF-F6FDBCEE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45" y="528216"/>
            <a:ext cx="4866500" cy="54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ocese de São Carlos – MDSC">
            <a:extLst>
              <a:ext uri="{FF2B5EF4-FFF2-40B4-BE49-F238E27FC236}">
                <a16:creationId xmlns:a16="http://schemas.microsoft.com/office/drawing/2014/main" id="{8E9C55A2-046F-4DC5-BDC1-3C4C349F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81" y="3854422"/>
            <a:ext cx="2118829" cy="21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1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7FBA37-1A20-4341-81F0-8347DDE48264}"/>
              </a:ext>
            </a:extLst>
          </p:cNvPr>
          <p:cNvSpPr txBox="1"/>
          <p:nvPr/>
        </p:nvSpPr>
        <p:spPr>
          <a:xfrm>
            <a:off x="4160938" y="1786956"/>
            <a:ext cx="6771409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buSzPts val="1100"/>
              <a:buFont typeface="Wingdings" panose="05000000000000000000" pitchFamily="2" charset="2"/>
              <a:buChar char=""/>
              <a:tabLst>
                <a:tab pos="536575" algn="l"/>
                <a:tab pos="537845" algn="l"/>
              </a:tabLst>
            </a:pPr>
            <a:r>
              <a:rPr lang="pt-PT" sz="32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Não</a:t>
            </a:r>
            <a:r>
              <a:rPr lang="pt-PT" sz="32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são</a:t>
            </a:r>
            <a:r>
              <a:rPr lang="pt-PT" sz="32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cursos,</a:t>
            </a:r>
            <a:r>
              <a:rPr lang="pt-PT" sz="32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oficinas</a:t>
            </a:r>
            <a:r>
              <a:rPr lang="pt-PT" sz="32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ou</a:t>
            </a:r>
            <a:r>
              <a:rPr lang="pt-PT" sz="3200" spc="-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reuniões</a:t>
            </a:r>
            <a:r>
              <a:rPr lang="pt-PT" sz="32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1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de</a:t>
            </a:r>
            <a:r>
              <a:rPr lang="pt-PT" sz="32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planejamento</a:t>
            </a:r>
            <a:r>
              <a:rPr lang="pt-PT" sz="3200" spc="-3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e/ou</a:t>
            </a:r>
            <a:r>
              <a:rPr lang="pt-PT" sz="3200" spc="-3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avaliação;</a:t>
            </a:r>
            <a:endParaRPr lang="pt-BR" sz="32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300"/>
              </a:spcBef>
              <a:buSzPts val="1100"/>
              <a:buFont typeface="Wingdings" panose="05000000000000000000" pitchFamily="2" charset="2"/>
              <a:buChar char=""/>
              <a:tabLst>
                <a:tab pos="536575" algn="l"/>
                <a:tab pos="537845" algn="l"/>
              </a:tabLst>
            </a:pP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Não</a:t>
            </a:r>
            <a:r>
              <a:rPr lang="pt-PT" sz="32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são</a:t>
            </a:r>
            <a:r>
              <a:rPr lang="pt-PT" sz="32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atividades</a:t>
            </a:r>
            <a:r>
              <a:rPr lang="pt-PT" sz="3200" spc="-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com</a:t>
            </a:r>
            <a:r>
              <a:rPr lang="pt-PT" sz="3200" spc="-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o</a:t>
            </a:r>
            <a:r>
              <a:rPr lang="pt-PT" sz="32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enfoque</a:t>
            </a:r>
            <a:r>
              <a:rPr lang="pt-PT" sz="32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apenas</a:t>
            </a:r>
            <a:r>
              <a:rPr lang="pt-PT" sz="3200" spc="-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como</a:t>
            </a:r>
            <a:r>
              <a:rPr lang="pt-PT" sz="32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fórum</a:t>
            </a:r>
            <a:r>
              <a:rPr lang="pt-PT" sz="3200" spc="-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sociopolítico;</a:t>
            </a:r>
            <a:endParaRPr lang="pt-BR" sz="32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300"/>
              </a:spcBef>
              <a:buSzPts val="1100"/>
              <a:buFont typeface="Wingdings" panose="05000000000000000000" pitchFamily="2" charset="2"/>
              <a:buChar char=""/>
              <a:tabLst>
                <a:tab pos="541655" algn="l"/>
                <a:tab pos="542290" algn="l"/>
              </a:tabLst>
            </a:pP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Não</a:t>
            </a:r>
            <a:r>
              <a:rPr lang="pt-PT" sz="32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é</a:t>
            </a:r>
            <a:r>
              <a:rPr lang="pt-PT" sz="32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um</a:t>
            </a:r>
            <a:r>
              <a:rPr lang="pt-PT" sz="32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espaço</a:t>
            </a:r>
            <a:r>
              <a:rPr lang="pt-PT" sz="32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para</a:t>
            </a:r>
            <a:r>
              <a:rPr lang="pt-PT" sz="32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discussão</a:t>
            </a:r>
            <a:r>
              <a:rPr lang="pt-PT" sz="3200" spc="-4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teórica</a:t>
            </a:r>
            <a:r>
              <a:rPr lang="pt-PT" sz="3200" spc="-5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ou</a:t>
            </a:r>
            <a:r>
              <a:rPr lang="pt-PT" sz="32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abstrata</a:t>
            </a:r>
            <a:r>
              <a:rPr lang="pt-PT" sz="3200" spc="-50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da</a:t>
            </a:r>
            <a:r>
              <a:rPr lang="pt-PT" sz="3200" spc="-4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pt-PT" sz="3200" spc="-5" dirty="0"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Igreja.</a:t>
            </a:r>
            <a:endParaRPr lang="pt-BR" sz="3200" dirty="0">
              <a:effectLst/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653AA3-E272-416B-AFF5-79757C0F3A97}"/>
              </a:ext>
            </a:extLst>
          </p:cNvPr>
          <p:cNvSpPr txBox="1"/>
          <p:nvPr/>
        </p:nvSpPr>
        <p:spPr>
          <a:xfrm>
            <a:off x="687199" y="595618"/>
            <a:ext cx="1045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20" algn="just">
              <a:spcBef>
                <a:spcPts val="605"/>
              </a:spcBef>
            </a:pPr>
            <a:r>
              <a:rPr lang="pt-PT" sz="54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5400" b="1" cap="small" spc="-55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54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pt-PT" sz="5400" b="1" cap="small" spc="-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54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não</a:t>
            </a:r>
            <a:r>
              <a:rPr lang="pt-PT" sz="5400" b="1" cap="small" spc="-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54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deve</a:t>
            </a:r>
            <a:r>
              <a:rPr lang="pt-PT" sz="5400" b="1" cap="small" spc="-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54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ser</a:t>
            </a:r>
            <a:r>
              <a:rPr lang="pt-PT" sz="5400" b="1" cap="small" spc="-6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54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5400" b="1" cap="small" spc="-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54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escuta</a:t>
            </a:r>
            <a:r>
              <a:rPr lang="pt-PT" sz="5400" b="1" cap="small" spc="-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54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sinodal</a:t>
            </a:r>
            <a:endParaRPr lang="pt-BR" sz="5400" b="1" cap="small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E3B649-5B46-4C4F-A0EF-9DF88A26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52" y="3326060"/>
            <a:ext cx="281050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5AF26B5-FEBB-4274-A256-E83316D81571}"/>
              </a:ext>
            </a:extLst>
          </p:cNvPr>
          <p:cNvSpPr txBox="1"/>
          <p:nvPr/>
        </p:nvSpPr>
        <p:spPr>
          <a:xfrm>
            <a:off x="3095538" y="1657968"/>
            <a:ext cx="801148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85090" lvl="1" indent="-285750" algn="just">
              <a:spcBef>
                <a:spcPts val="300"/>
              </a:spcBef>
              <a:buSzPts val="1100"/>
              <a:buFont typeface="Wingdings" panose="05000000000000000000" pitchFamily="2" charset="2"/>
              <a:buChar char=""/>
              <a:tabLst>
                <a:tab pos="537845" algn="l"/>
              </a:tabLst>
            </a:pP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Um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espaço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consulta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diálogo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coletivo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para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responder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contribuir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para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documento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pt-PT" sz="2000" spc="-2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trabalho/consulta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da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Assembleia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Eclesial;</a:t>
            </a:r>
            <a:endParaRPr lang="pt-BR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85090" lvl="1" indent="-285750" algn="just">
              <a:spcBef>
                <a:spcPts val="305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537845" algn="l"/>
              </a:tabLst>
            </a:pP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Um espaço para ouvir o maior número possível de vozes, com um objetivo orientado a partir das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orientações do processo de escuta e das realidades eclesiais e comunitárias locais, com um olhar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especial sobre as mulheres e os homens que compõem a Igreja e que geralmente não são tidos em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conta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nos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processos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eclesiais.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Um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olhar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especial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sobre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as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periferias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geográficas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existenciais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da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nossa</a:t>
            </a:r>
            <a:r>
              <a:rPr lang="pt-PT" sz="2000" spc="-2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Igreja,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procurando</a:t>
            </a:r>
            <a:r>
              <a:rPr lang="pt-PT" sz="20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pt-PT" sz="20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sua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participação;</a:t>
            </a:r>
            <a:endParaRPr lang="pt-BR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83185" lvl="1" indent="-285750" algn="just">
              <a:spcBef>
                <a:spcPts val="295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542290" algn="l"/>
              </a:tabLst>
            </a:pP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Um espaço para contribuir com a Igreja em novas formas de responder às necessidades do povo de</a:t>
            </a:r>
            <a:r>
              <a:rPr lang="pt-PT" sz="2000" spc="-2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Deus,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coerente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com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seguimento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Jesus,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com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os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apelos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situações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do</a:t>
            </a:r>
            <a:r>
              <a:rPr lang="pt-PT" sz="2000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mundo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contemporâneo.</a:t>
            </a:r>
            <a:endParaRPr lang="pt-BR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1BE228-F41C-4320-B611-A838F3CE6AD9}"/>
              </a:ext>
            </a:extLst>
          </p:cNvPr>
          <p:cNvSpPr txBox="1"/>
          <p:nvPr/>
        </p:nvSpPr>
        <p:spPr>
          <a:xfrm>
            <a:off x="763398" y="671119"/>
            <a:ext cx="10838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20" algn="ctr">
              <a:spcBef>
                <a:spcPts val="795"/>
              </a:spcBef>
            </a:pPr>
            <a:r>
              <a:rPr lang="pt-PT" sz="66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t-PT" sz="6600" b="1" cap="small" spc="-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66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pt-PT" sz="6600" b="1" cap="small" spc="-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66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pt-PT" sz="6600" b="1" cap="small" spc="-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66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6600" b="1" cap="small" spc="-45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66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escuta</a:t>
            </a:r>
            <a:r>
              <a:rPr lang="pt-PT" sz="6600" b="1" cap="small" spc="-45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6600" b="1" cap="small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sinodal</a:t>
            </a:r>
            <a:endParaRPr lang="pt-BR" sz="6600" b="1" cap="small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2" descr="Igreja latino-americana segue itinerário espiritual para Assembleia Eclesial">
            <a:extLst>
              <a:ext uri="{FF2B5EF4-FFF2-40B4-BE49-F238E27FC236}">
                <a16:creationId xmlns:a16="http://schemas.microsoft.com/office/drawing/2014/main" id="{74012090-E78A-441B-8B0C-3E26F5A3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3" y="1744316"/>
            <a:ext cx="2519893" cy="41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54153CE-6E47-48E6-B54A-4080357F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9" y="652244"/>
            <a:ext cx="7801762" cy="5553512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Diocese de São Carlos – MDSC">
            <a:extLst>
              <a:ext uri="{FF2B5EF4-FFF2-40B4-BE49-F238E27FC236}">
                <a16:creationId xmlns:a16="http://schemas.microsoft.com/office/drawing/2014/main" id="{8E9C55A2-046F-4DC5-BDC1-3C4C349F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576" y="3101829"/>
            <a:ext cx="2118829" cy="21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2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F4ECF69-F312-417E-8A3D-69B5CA7A74F0}"/>
              </a:ext>
            </a:extLst>
          </p:cNvPr>
          <p:cNvSpPr txBox="1"/>
          <p:nvPr/>
        </p:nvSpPr>
        <p:spPr>
          <a:xfrm>
            <a:off x="771788" y="1432280"/>
            <a:ext cx="7784983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805"/>
              </a:spcBef>
              <a:buSzPts val="1100"/>
              <a:buFont typeface="Wingdings" panose="05000000000000000000" pitchFamily="2" charset="2"/>
              <a:buChar char=""/>
              <a:tabLst>
                <a:tab pos="537845" algn="l"/>
              </a:tabLst>
            </a:pPr>
            <a:r>
              <a:rPr lang="pt-PT" sz="2000" b="1" u="sng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1º</a:t>
            </a:r>
            <a:r>
              <a:rPr lang="pt-PT" sz="2000" b="1" u="sng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b="1" u="sng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Passo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: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digitar</a:t>
            </a:r>
            <a:r>
              <a:rPr lang="pt-PT" sz="20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</a:t>
            </a:r>
            <a:r>
              <a:rPr lang="pt-PT" sz="20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endereço: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  <a:hlinkClick r:id="rId2"/>
              </a:rPr>
              <a:t>https://asambleaeclesial.lat/escucha/</a:t>
            </a:r>
            <a:endParaRPr lang="pt-BR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 algn="just">
              <a:spcBef>
                <a:spcPts val="395"/>
              </a:spcBef>
              <a:buSzPts val="1100"/>
              <a:buFont typeface="Wingdings" panose="05000000000000000000" pitchFamily="2" charset="2"/>
              <a:buChar char=""/>
              <a:tabLst>
                <a:tab pos="537845" algn="l"/>
              </a:tabLst>
            </a:pPr>
            <a:r>
              <a:rPr lang="pt-PT" sz="2000" b="1" u="sng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2º</a:t>
            </a:r>
            <a:r>
              <a:rPr lang="pt-PT" sz="2000" b="1" u="sng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b="1" u="sng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Passo</a:t>
            </a:r>
            <a:r>
              <a:rPr lang="pt-PT" sz="2000" b="1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:</a:t>
            </a:r>
            <a:r>
              <a:rPr lang="pt-PT" sz="2000" b="1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descer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até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metade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da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página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opte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pelo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idioma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em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português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(se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preferir);</a:t>
            </a:r>
            <a:endParaRPr lang="pt-BR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81915" lvl="0" indent="-342900" algn="just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"/>
              <a:tabLst>
                <a:tab pos="537845" algn="l"/>
              </a:tabLst>
            </a:pPr>
            <a:r>
              <a:rPr lang="pt-PT" sz="2000" b="1" u="sng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3º</a:t>
            </a:r>
            <a:r>
              <a:rPr lang="pt-PT" sz="2000" b="1" u="sng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b="1" u="sng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Passo</a:t>
            </a:r>
            <a:r>
              <a:rPr lang="pt-PT" sz="2000" b="1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:</a:t>
            </a:r>
            <a:r>
              <a:rPr lang="pt-PT" sz="2000" b="1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clicar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na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opção</a:t>
            </a:r>
            <a:r>
              <a:rPr lang="pt-PT" sz="20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“registre-se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aqui”;</a:t>
            </a:r>
            <a:r>
              <a:rPr lang="pt-PT" sz="20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será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aberta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uma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outra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tela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e,</a:t>
            </a:r>
            <a:r>
              <a:rPr lang="pt-PT" sz="20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opte</a:t>
            </a:r>
            <a:r>
              <a:rPr lang="pt-PT" sz="20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pelo</a:t>
            </a:r>
            <a:r>
              <a:rPr lang="pt-PT" sz="20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idioma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português,</a:t>
            </a:r>
            <a:r>
              <a:rPr lang="pt-PT" sz="2000" spc="-2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preferir.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Em</a:t>
            </a:r>
            <a:r>
              <a:rPr lang="pt-PT" sz="20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seguida,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preencha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os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campos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solicitados;</a:t>
            </a:r>
            <a:endParaRPr lang="pt-BR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83185" lvl="0" indent="-342900" algn="just">
              <a:spcBef>
                <a:spcPts val="385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"/>
              <a:tabLst>
                <a:tab pos="537845" algn="l"/>
              </a:tabLst>
            </a:pPr>
            <a:r>
              <a:rPr lang="pt-PT" sz="2000" b="1" u="sng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4º</a:t>
            </a:r>
            <a:r>
              <a:rPr lang="pt-PT" sz="2000" b="1" u="sng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b="1" u="sng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Passo</a:t>
            </a:r>
            <a:r>
              <a:rPr lang="pt-PT" sz="2000" b="1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:</a:t>
            </a:r>
            <a:r>
              <a:rPr lang="pt-PT" sz="2000" b="1" spc="-7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após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ter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preenchido</a:t>
            </a:r>
            <a:r>
              <a:rPr lang="pt-PT" sz="2000" spc="-6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os</a:t>
            </a:r>
            <a:r>
              <a:rPr lang="pt-PT" sz="2000" spc="-6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campos,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por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ser</a:t>
            </a:r>
            <a:r>
              <a:rPr lang="pt-PT" sz="2000" spc="-7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primeira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vez,</a:t>
            </a:r>
            <a:r>
              <a:rPr lang="pt-PT" sz="2000" spc="-6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será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aberta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outra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tela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que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é</a:t>
            </a:r>
            <a:r>
              <a:rPr lang="pt-PT" sz="2000" spc="-6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para</a:t>
            </a:r>
            <a:r>
              <a:rPr lang="pt-PT" sz="2000" spc="-7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optar</a:t>
            </a:r>
            <a:r>
              <a:rPr lang="pt-PT" sz="2000" spc="-2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por</a:t>
            </a:r>
            <a:r>
              <a:rPr lang="pt-PT" sz="20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um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dos</a:t>
            </a:r>
            <a:r>
              <a:rPr lang="pt-PT" sz="2000" spc="-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três</a:t>
            </a:r>
            <a:r>
              <a:rPr lang="pt-PT" sz="2000" spc="-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tipos</a:t>
            </a:r>
            <a:r>
              <a:rPr lang="pt-PT" sz="2000" spc="-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pt-PT" sz="20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participação: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individual;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ou</a:t>
            </a:r>
            <a:r>
              <a:rPr lang="pt-PT" sz="2000" spc="-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em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grupo;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ou</a:t>
            </a:r>
            <a:r>
              <a:rPr lang="pt-PT" sz="2000" spc="-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em</a:t>
            </a:r>
            <a:r>
              <a:rPr lang="pt-PT" sz="20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fórum;</a:t>
            </a:r>
            <a:endParaRPr lang="pt-BR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81280" lvl="0" indent="-342900" algn="just">
              <a:spcBef>
                <a:spcPts val="4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"/>
              <a:tabLst>
                <a:tab pos="537845" algn="l"/>
              </a:tabLst>
            </a:pPr>
            <a:r>
              <a:rPr lang="pt-PT" sz="2000" b="1" u="sng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5º Passo</a:t>
            </a:r>
            <a:r>
              <a:rPr lang="pt-PT" sz="20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: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feita a opção, será aberto o questionário (a enquete) (para as opções: individual ou em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grupos); caso tenha feito a opção pelo fórum, poderá participar em todos os fóruns temáticos</a:t>
            </a:r>
            <a:r>
              <a:rPr lang="pt-PT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(comentário,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citar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textos,</a:t>
            </a:r>
            <a:r>
              <a:rPr lang="pt-PT" sz="20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destaques,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etc.),</a:t>
            </a:r>
            <a:r>
              <a:rPr lang="pt-PT" sz="20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inclusive</a:t>
            </a:r>
            <a:r>
              <a:rPr lang="pt-PT" sz="20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propor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novos</a:t>
            </a:r>
            <a:r>
              <a:rPr lang="pt-PT" sz="20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fóruns</a:t>
            </a:r>
            <a:r>
              <a:rPr lang="pt-PT" sz="20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temáticos.</a:t>
            </a:r>
            <a:endParaRPr lang="pt-BR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7809E2-DB2B-4412-AA29-E742F819CEFD}"/>
              </a:ext>
            </a:extLst>
          </p:cNvPr>
          <p:cNvSpPr txBox="1"/>
          <p:nvPr/>
        </p:nvSpPr>
        <p:spPr>
          <a:xfrm>
            <a:off x="1145098" y="609023"/>
            <a:ext cx="10066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u="sng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TUTORIAL</a:t>
            </a:r>
            <a:r>
              <a:rPr lang="pt-PT" sz="2800" b="1" spc="-1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80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(orientações</a:t>
            </a:r>
            <a:r>
              <a:rPr lang="pt-PT" sz="2800" spc="-5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80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gerais</a:t>
            </a:r>
            <a:r>
              <a:rPr lang="pt-PT" sz="2800" spc="-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80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pt-PT" sz="2800" spc="-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80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acessar</a:t>
            </a:r>
            <a:r>
              <a:rPr lang="pt-PT" sz="2800" spc="-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80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2800" spc="-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800" spc="-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plataforma</a:t>
            </a:r>
            <a:r>
              <a:rPr lang="pt-PT" sz="2800" spc="-5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pt-PT" sz="2800" spc="-4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escuta)</a:t>
            </a:r>
            <a:endParaRPr lang="pt-BR" sz="2800" dirty="0">
              <a:solidFill>
                <a:srgbClr val="FF0000"/>
              </a:solidFill>
            </a:endParaRPr>
          </a:p>
          <a:p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Igreja latino-americana segue itinerário espiritual para Assembleia Eclesial">
            <a:extLst>
              <a:ext uri="{FF2B5EF4-FFF2-40B4-BE49-F238E27FC236}">
                <a16:creationId xmlns:a16="http://schemas.microsoft.com/office/drawing/2014/main" id="{8E0E4E88-9930-4B43-B41D-27F2CD00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71" y="1086077"/>
            <a:ext cx="2900483" cy="49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858EAE-705D-433D-8AD3-7134D2B37C7B}"/>
              </a:ext>
            </a:extLst>
          </p:cNvPr>
          <p:cNvSpPr txBox="1"/>
          <p:nvPr/>
        </p:nvSpPr>
        <p:spPr>
          <a:xfrm>
            <a:off x="3162649" y="1459685"/>
            <a:ext cx="7961151" cy="4229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815"/>
              </a:spcBef>
              <a:buSzPts val="1100"/>
              <a:buFont typeface="Wingdings" panose="05000000000000000000" pitchFamily="2" charset="2"/>
              <a:buChar char=""/>
              <a:tabLst>
                <a:tab pos="537845" algn="l"/>
              </a:tabLst>
            </a:pP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Prazo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para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participação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na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“escuta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sinodal”: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prorrogado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até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b="1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30</a:t>
            </a:r>
            <a:r>
              <a:rPr lang="pt-PT" sz="1600" b="1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pt-PT" sz="1600" b="1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agosto</a:t>
            </a:r>
            <a:r>
              <a:rPr lang="pt-PT" sz="1600" b="1" spc="-6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pt-PT" sz="1600" b="1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b="1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2021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;</a:t>
            </a:r>
            <a:endParaRPr lang="pt-BR" sz="16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81915" lvl="1" indent="-285750" algn="just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537845" algn="l"/>
              </a:tabLst>
            </a:pPr>
            <a:r>
              <a:rPr lang="pt-PT" sz="16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preenchimento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do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questionário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com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os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dados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não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precisa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ser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respondido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uma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só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vez;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poderá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ser</a:t>
            </a:r>
            <a:r>
              <a:rPr lang="pt-PT" sz="1600" spc="-2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por etapas; contudo, antes de sair da plataforma+ a, é necessário salvar (guardar) o que já foi</a:t>
            </a:r>
            <a:r>
              <a:rPr lang="pt-PT" sz="16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preenchido;</a:t>
            </a:r>
            <a:endParaRPr lang="pt-BR" sz="16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85090" lvl="1" indent="-28575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537845" algn="l"/>
              </a:tabLst>
            </a:pP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Você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poderá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salvar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(guardar)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continuar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preenchimento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em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outra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ocasião.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Após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ter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completado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as</a:t>
            </a:r>
            <a:r>
              <a:rPr lang="pt-PT" sz="1600" spc="-2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respostas,</a:t>
            </a:r>
            <a:r>
              <a:rPr lang="pt-PT" sz="16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clicar</a:t>
            </a:r>
            <a:r>
              <a:rPr lang="pt-PT" sz="16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em</a:t>
            </a:r>
            <a:r>
              <a:rPr lang="pt-PT" sz="16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salvar</a:t>
            </a:r>
            <a:r>
              <a:rPr lang="pt-PT" sz="16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enviar</a:t>
            </a:r>
            <a:r>
              <a:rPr lang="pt-PT" sz="16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(manter</a:t>
            </a:r>
            <a:r>
              <a:rPr lang="pt-PT" sz="16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16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enviar);</a:t>
            </a:r>
            <a:endParaRPr lang="pt-BR" sz="16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just">
              <a:spcBef>
                <a:spcPts val="385"/>
              </a:spcBef>
              <a:buSzPts val="1100"/>
              <a:buFont typeface="Wingdings" panose="05000000000000000000" pitchFamily="2" charset="2"/>
              <a:buChar char=""/>
              <a:tabLst>
                <a:tab pos="537845" algn="l"/>
              </a:tabLst>
            </a:pPr>
            <a:r>
              <a:rPr lang="pt-PT" sz="16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Importante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lembrar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que</a:t>
            </a:r>
            <a:r>
              <a:rPr lang="pt-PT" sz="1600" spc="-5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o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questionário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diz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respeito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situações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sociais</a:t>
            </a:r>
            <a:r>
              <a:rPr lang="pt-PT" sz="1600" spc="-5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eclesiais;</a:t>
            </a:r>
            <a:endParaRPr lang="pt-BR" sz="16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84455" lvl="1" indent="-285750" algn="just">
              <a:spcBef>
                <a:spcPts val="4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537845" algn="l"/>
              </a:tabLst>
            </a:pP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 participação na escuta sinodal é enviada diretamente à comissão responsável pela Assembleia</a:t>
            </a:r>
            <a:r>
              <a:rPr lang="pt-PT" sz="16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Eclesial.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Não</a:t>
            </a:r>
            <a:r>
              <a:rPr lang="pt-PT" sz="16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haverá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compilação</a:t>
            </a:r>
            <a:r>
              <a:rPr lang="pt-PT" sz="16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e/ou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tabulação</a:t>
            </a:r>
            <a:r>
              <a:rPr lang="pt-PT" sz="16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pt-PT" sz="1600" spc="-4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dados</a:t>
            </a:r>
            <a:r>
              <a:rPr lang="pt-PT" sz="16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em</a:t>
            </a:r>
            <a:r>
              <a:rPr lang="pt-PT" sz="1600" spc="-4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âmbito</a:t>
            </a:r>
            <a:r>
              <a:rPr lang="pt-PT" sz="1600" spc="-3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arquidiocesano;</a:t>
            </a:r>
            <a:endParaRPr lang="pt-BR" sz="16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85725" lvl="1" indent="-285750" algn="just">
              <a:spcBef>
                <a:spcPts val="395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537845" algn="l"/>
              </a:tabLst>
            </a:pP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Para obter o “Documento para o caminho em direção à Assembleia Eclesial da América Latina e do</a:t>
            </a:r>
            <a:r>
              <a:rPr lang="pt-PT" sz="16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pt-PT" sz="16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Caribe”:</a:t>
            </a:r>
            <a:endParaRPr lang="pt-BR" sz="16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1543050" marR="337185" indent="-1001395" algn="just">
              <a:spcBef>
                <a:spcPts val="195"/>
              </a:spcBef>
              <a:spcAft>
                <a:spcPts val="0"/>
              </a:spcAft>
            </a:pPr>
            <a:r>
              <a:rPr lang="pt-PT" sz="1400" b="1" i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versão completa</a:t>
            </a:r>
            <a:r>
              <a:rPr lang="pt-PT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t-PT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https://asambleaeclesial.lat/wp-content/uploads/2021/04/documento-para-o-</a:t>
            </a:r>
            <a:r>
              <a:rPr lang="pt-PT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caminho-portugues.pdf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52880" marR="149860" indent="-911860" algn="just">
              <a:spcBef>
                <a:spcPts val="305"/>
              </a:spcBef>
              <a:spcAft>
                <a:spcPts val="0"/>
              </a:spcAft>
            </a:pPr>
            <a:r>
              <a:rPr lang="pt-PT" sz="1400" b="1" i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versão popular</a:t>
            </a:r>
            <a:r>
              <a:rPr lang="pt-PT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t-PT" sz="14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https://asambleaeclesial.lat/wp-content/uploads/2021/05/Gui%CC%81a-Asamblea-</a:t>
            </a:r>
            <a:r>
              <a:rPr lang="pt-PT" sz="14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Eclesial-Popular-CELAM-Portugue%CC%81s.pdf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F06402-85D1-4457-9794-301473C02554}"/>
              </a:ext>
            </a:extLst>
          </p:cNvPr>
          <p:cNvSpPr txBox="1"/>
          <p:nvPr/>
        </p:nvSpPr>
        <p:spPr>
          <a:xfrm>
            <a:off x="3842159" y="799620"/>
            <a:ext cx="645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i="1" u="none" strike="noStrike" cap="small" spc="-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Algumas</a:t>
            </a:r>
            <a:r>
              <a:rPr lang="pt-PT" sz="3600" b="1" i="1" u="none" strike="noStrike" cap="small" spc="-45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3600" b="1" i="1" u="none" strike="noStrike" cap="small" spc="-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considerações</a:t>
            </a:r>
            <a:r>
              <a:rPr lang="pt-PT" sz="3600" b="1" i="1" u="none" strike="noStrike" cap="small" spc="-4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3600" b="1" i="1" u="none" strike="noStrike" cap="small" spc="-5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gerais:</a:t>
            </a:r>
            <a:endParaRPr lang="pt-BR" sz="3600" b="1" i="1" u="sng" cap="small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5" name="Picture 2" descr="Igreja latino-americana segue itinerário espiritual para Assembleia Eclesial">
            <a:extLst>
              <a:ext uri="{FF2B5EF4-FFF2-40B4-BE49-F238E27FC236}">
                <a16:creationId xmlns:a16="http://schemas.microsoft.com/office/drawing/2014/main" id="{83AF3C47-52AE-49AD-893A-FCA35CBE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4" y="1033652"/>
            <a:ext cx="2860223" cy="48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prenda a fazer o melhor avião de papel do mundo - Mega Curioso">
            <a:extLst>
              <a:ext uri="{FF2B5EF4-FFF2-40B4-BE49-F238E27FC236}">
                <a16:creationId xmlns:a16="http://schemas.microsoft.com/office/drawing/2014/main" id="{8E1ACCB6-5272-4BA7-8994-48E416DA3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r="25321" b="-1"/>
          <a:stretch/>
        </p:blipFill>
        <p:spPr bwMode="auto">
          <a:xfrm>
            <a:off x="587229" y="587228"/>
            <a:ext cx="10997967" cy="56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8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5A54F-BF1D-4B7D-88F9-B9161528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1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Processo de Escuta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9FD186-7ADD-4DA4-A563-A0AAFF6F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38" y="2657038"/>
            <a:ext cx="4362450" cy="3238500"/>
          </a:xfrm>
          <a:prstGeom prst="rect">
            <a:avLst/>
          </a:prstGeom>
        </p:spPr>
      </p:pic>
      <p:pic>
        <p:nvPicPr>
          <p:cNvPr id="6" name="Picture 2" descr="Diocese de São Carlos – MDSC">
            <a:extLst>
              <a:ext uri="{FF2B5EF4-FFF2-40B4-BE49-F238E27FC236}">
                <a16:creationId xmlns:a16="http://schemas.microsoft.com/office/drawing/2014/main" id="{8E9C55A2-046F-4DC5-BDC1-3C4C349F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82" y="3921041"/>
            <a:ext cx="2118829" cy="21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3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3E0762-CA68-422C-80BA-EAD34EB6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6" y="207628"/>
            <a:ext cx="11459361" cy="64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3DA28BE7-1D61-4F8F-A477-CE23D0530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r="-2" b="8684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ssembleia do Povo de Deus – Arquidiocese de Teresina">
            <a:extLst>
              <a:ext uri="{FF2B5EF4-FFF2-40B4-BE49-F238E27FC236}">
                <a16:creationId xmlns:a16="http://schemas.microsoft.com/office/drawing/2014/main" id="{0B33F970-6A66-4CE2-9E40-2A3CDFD25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r="-2" b="7167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67CBD8-27B5-4A47-BDFF-3929597A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97" y="447925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São princípios gerais da escuta: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B4C5A1-263B-4F71-B303-8C7F0A6D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1682501"/>
            <a:ext cx="5311690" cy="49399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500" dirty="0">
                <a:solidFill>
                  <a:srgbClr val="002060"/>
                </a:solidFill>
                <a:latin typeface="Amasis MT Pro Black" panose="02040A04050005020304" pitchFamily="18" charset="0"/>
              </a:rPr>
              <a:t>Oportunizar, por meio de processo de escuta, o </a:t>
            </a:r>
            <a:r>
              <a:rPr lang="pt-BR" sz="3500" dirty="0">
                <a:solidFill>
                  <a:srgbClr val="C00000"/>
                </a:solidFill>
                <a:latin typeface="Amasis MT Pro Black" panose="02040A04050005020304" pitchFamily="18" charset="0"/>
              </a:rPr>
              <a:t>protagonismo de todo o povo de Deus </a:t>
            </a:r>
            <a:r>
              <a:rPr lang="pt-BR" sz="3500" dirty="0">
                <a:solidFill>
                  <a:srgbClr val="002060"/>
                </a:solidFill>
                <a:latin typeface="Amasis MT Pro Black" panose="02040A04050005020304" pitchFamily="18" charset="0"/>
              </a:rPr>
              <a:t>na América Latina e Caribe, tendo como inspiração a </a:t>
            </a:r>
            <a:r>
              <a:rPr lang="pt-BR" sz="3500" dirty="0">
                <a:solidFill>
                  <a:srgbClr val="C00000"/>
                </a:solidFill>
                <a:latin typeface="Amasis MT Pro Black" panose="02040A04050005020304" pitchFamily="18" charset="0"/>
              </a:rPr>
              <a:t>memória dos frutos</a:t>
            </a:r>
            <a:r>
              <a:rPr lang="pt-BR" sz="3500" dirty="0">
                <a:solidFill>
                  <a:srgbClr val="002060"/>
                </a:solidFill>
                <a:latin typeface="Amasis MT Pro Black" panose="02040A04050005020304" pitchFamily="18" charset="0"/>
              </a:rPr>
              <a:t>, </a:t>
            </a:r>
            <a:r>
              <a:rPr lang="pt-BR" sz="3500" dirty="0">
                <a:solidFill>
                  <a:srgbClr val="C00000"/>
                </a:solidFill>
                <a:latin typeface="Amasis MT Pro Black" panose="02040A04050005020304" pitchFamily="18" charset="0"/>
              </a:rPr>
              <a:t>avanços vivenciados </a:t>
            </a:r>
            <a:r>
              <a:rPr lang="pt-BR" sz="3500" dirty="0">
                <a:solidFill>
                  <a:srgbClr val="002060"/>
                </a:solidFill>
                <a:latin typeface="Amasis MT Pro Black" panose="02040A04050005020304" pitchFamily="18" charset="0"/>
              </a:rPr>
              <a:t>e </a:t>
            </a:r>
            <a:r>
              <a:rPr lang="pt-BR" sz="3500" dirty="0">
                <a:solidFill>
                  <a:srgbClr val="C00000"/>
                </a:solidFill>
                <a:latin typeface="Amasis MT Pro Black" panose="02040A04050005020304" pitchFamily="18" charset="0"/>
              </a:rPr>
              <a:t>tarefas pendentes </a:t>
            </a:r>
            <a:r>
              <a:rPr lang="pt-BR" sz="3500" dirty="0">
                <a:solidFill>
                  <a:srgbClr val="002060"/>
                </a:solidFill>
                <a:latin typeface="Amasis MT Pro Black" panose="02040A04050005020304" pitchFamily="18" charset="0"/>
              </a:rPr>
              <a:t>na Igreja latino-americana desde Aparecida (2007).</a:t>
            </a:r>
          </a:p>
          <a:p>
            <a:pPr marL="514350" indent="-514350">
              <a:buAutoNum type="arabicPeriod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613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3DA28BE7-1D61-4F8F-A477-CE23D0530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r="-2" b="8684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ssembleia do Povo de Deus – Arquidiocese de Teresina">
            <a:extLst>
              <a:ext uri="{FF2B5EF4-FFF2-40B4-BE49-F238E27FC236}">
                <a16:creationId xmlns:a16="http://schemas.microsoft.com/office/drawing/2014/main" id="{0B33F970-6A66-4CE2-9E40-2A3CDFD25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r="-2" b="7167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67CBD8-27B5-4A47-BDFF-3929597A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09" y="559430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>
                <a:solidFill>
                  <a:srgbClr val="C00000"/>
                </a:solidFill>
                <a:latin typeface="Amasis MT Pro Black" panose="02040A04050005020304" pitchFamily="18" charset="0"/>
              </a:rPr>
              <a:t>São princípios gerais da escuta: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B4C5A1-263B-4F71-B303-8C7F0A6D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059" y="2373733"/>
            <a:ext cx="4832802" cy="4420998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/>
            </a:pPr>
            <a:r>
              <a:rPr lang="pt-BR" sz="3200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memória dos frutos</a:t>
            </a:r>
          </a:p>
          <a:p>
            <a:pPr marL="742950" indent="-742950" algn="ctr">
              <a:buAutoNum type="arabicPeriod"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  <a:latin typeface="Amasis MT Pro Black" panose="02040A04050005020304" pitchFamily="18" charset="0"/>
              </a:rPr>
              <a:t>Avanços vivenciados</a:t>
            </a:r>
          </a:p>
          <a:p>
            <a:pPr marL="742950" indent="-742950" algn="ctr">
              <a:buAutoNum type="arabicPeriod"/>
            </a:pPr>
            <a:r>
              <a:rPr lang="pt-BR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Tarefas pendentes 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Na Igreja latino-americana 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desde Aparecida (2007).</a:t>
            </a:r>
          </a:p>
          <a:p>
            <a:pPr marL="514350" indent="-514350">
              <a:buAutoNum type="arabicPeriod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933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25642-9F92-4D3D-8CEA-10792C98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9" y="705094"/>
            <a:ext cx="11131298" cy="1106424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C00000"/>
                </a:solidFill>
                <a:latin typeface="Amasis MT Pro Black" panose="02040A04050005020304" pitchFamily="18" charset="0"/>
              </a:rPr>
              <a:t>Escutar – Discernir – Propor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9F50F0-78E3-4F96-A902-E5942F30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29384"/>
            <a:ext cx="10646666" cy="395935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2400" dirty="0">
                <a:solidFill>
                  <a:srgbClr val="002060"/>
                </a:solidFill>
                <a:latin typeface="Amasis MT Pro Black" panose="02040A04050005020304" pitchFamily="18" charset="0"/>
              </a:rPr>
              <a:t>O processo de escuta deve partir desde a </a:t>
            </a:r>
            <a:r>
              <a:rPr lang="pt-BR" sz="2400" dirty="0">
                <a:solidFill>
                  <a:srgbClr val="C00000"/>
                </a:solidFill>
                <a:latin typeface="Amasis MT Pro Black" panose="02040A04050005020304" pitchFamily="18" charset="0"/>
              </a:rPr>
              <a:t>ação pastoral</a:t>
            </a:r>
            <a:r>
              <a:rPr lang="pt-BR" sz="2400" dirty="0">
                <a:solidFill>
                  <a:srgbClr val="002060"/>
                </a:solidFill>
                <a:latin typeface="Amasis MT Pro Black" panose="02040A04050005020304" pitchFamily="18" charset="0"/>
              </a:rPr>
              <a:t>, de um </a:t>
            </a:r>
            <a:r>
              <a:rPr lang="pt-BR" sz="2400" dirty="0">
                <a:solidFill>
                  <a:srgbClr val="C00000"/>
                </a:solidFill>
                <a:latin typeface="Amasis MT Pro Black" panose="02040A04050005020304" pitchFamily="18" charset="0"/>
              </a:rPr>
              <a:t>olhar para a realidade </a:t>
            </a:r>
            <a:r>
              <a:rPr lang="pt-BR" sz="2400" dirty="0">
                <a:solidFill>
                  <a:srgbClr val="002060"/>
                </a:solidFill>
                <a:latin typeface="Amasis MT Pro Black" panose="02040A04050005020304" pitchFamily="18" charset="0"/>
              </a:rPr>
              <a:t>e seu contexto pessoal e eclesial. </a:t>
            </a:r>
          </a:p>
          <a:p>
            <a:pPr marL="0" indent="0" algn="ctr">
              <a:buNone/>
            </a:pPr>
            <a:endParaRPr lang="pt-BR" sz="24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pt-BR" sz="2400" dirty="0">
                <a:solidFill>
                  <a:srgbClr val="002060"/>
                </a:solidFill>
                <a:latin typeface="Amasis MT Pro Black" panose="02040A04050005020304" pitchFamily="18" charset="0"/>
              </a:rPr>
              <a:t>As reflexões de ações pastorais devem ser conectadas sobre os temas levantados pelo </a:t>
            </a:r>
            <a:r>
              <a:rPr lang="pt-BR" sz="2400" dirty="0">
                <a:solidFill>
                  <a:srgbClr val="C00000"/>
                </a:solidFill>
                <a:latin typeface="Amasis MT Pro Black" panose="02040A04050005020304" pitchFamily="18" charset="0"/>
              </a:rPr>
              <a:t>“Documento para o caminho”.</a:t>
            </a:r>
          </a:p>
        </p:txBody>
      </p:sp>
    </p:spTree>
    <p:extLst>
      <p:ext uri="{BB962C8B-B14F-4D97-AF65-F5344CB8AC3E}">
        <p14:creationId xmlns:p14="http://schemas.microsoft.com/office/powerpoint/2010/main" val="32754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B81B26E-EAD5-4BC3-BA4A-7264B2E3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9" y="646158"/>
            <a:ext cx="10956022" cy="55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amblea Eclesial – CELAM">
            <a:extLst>
              <a:ext uri="{FF2B5EF4-FFF2-40B4-BE49-F238E27FC236}">
                <a16:creationId xmlns:a16="http://schemas.microsoft.com/office/drawing/2014/main" id="{3B32F9F5-DCE7-4B64-9345-8513D666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3043" y="1"/>
            <a:ext cx="125792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0FEF9CF-B883-45AB-8FAB-92E337AECB73}"/>
              </a:ext>
            </a:extLst>
          </p:cNvPr>
          <p:cNvSpPr txBox="1">
            <a:spLocks/>
          </p:cNvSpPr>
          <p:nvPr/>
        </p:nvSpPr>
        <p:spPr>
          <a:xfrm>
            <a:off x="5215950" y="803305"/>
            <a:ext cx="6149958" cy="44352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3200" b="1" dirty="0">
                <a:solidFill>
                  <a:srgbClr val="DA4A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Olhar para a sociedade e olhar para a Igreja.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b="1" dirty="0">
                <a:solidFill>
                  <a:srgbClr val="DA4A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mais importantes. Desafios.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b="1" dirty="0">
                <a:solidFill>
                  <a:srgbClr val="DA4A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 e sombras.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b="1" dirty="0">
                <a:solidFill>
                  <a:srgbClr val="DA4A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existe e o que falta.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b="1" dirty="0">
                <a:solidFill>
                  <a:srgbClr val="DA4A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pode e deve ser feito.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b="1" dirty="0">
                <a:solidFill>
                  <a:srgbClr val="DA4A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Respostas complementares.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0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5A54F-BF1D-4B7D-88F9-B9161528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130"/>
            <a:ext cx="10515600" cy="409781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7200" cap="small" dirty="0">
                <a:solidFill>
                  <a:srgbClr val="FF0000"/>
                </a:solidFill>
                <a:latin typeface="Amasis MT Pro Black" panose="02040A04050005020304" pitchFamily="18" charset="0"/>
              </a:rPr>
              <a:t>O que é e o que não é</a:t>
            </a:r>
            <a:br>
              <a:rPr lang="pt-BR" sz="7200" cap="small" dirty="0">
                <a:solidFill>
                  <a:srgbClr val="FF0000"/>
                </a:solidFill>
                <a:latin typeface="Amasis MT Pro Black" panose="02040A04050005020304" pitchFamily="18" charset="0"/>
              </a:rPr>
            </a:br>
            <a:br>
              <a:rPr lang="pt-BR" sz="7200" dirty="0">
                <a:solidFill>
                  <a:srgbClr val="FF0000"/>
                </a:solidFill>
                <a:latin typeface="Amasis MT Pro Black" panose="02040A04050005020304" pitchFamily="18" charset="0"/>
              </a:rPr>
            </a:br>
            <a:r>
              <a:rPr lang="pt-BR" sz="7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</a:t>
            </a:r>
            <a:r>
              <a:rPr lang="pt-BR" sz="8000" cap="small" dirty="0">
                <a:solidFill>
                  <a:srgbClr val="FF0000"/>
                </a:solidFill>
                <a:latin typeface="Amasis MT Pro Black" panose="02040A04050005020304" pitchFamily="18" charset="0"/>
              </a:rPr>
              <a:t>Processo de Escuta ?</a:t>
            </a:r>
            <a:endParaRPr lang="pt-BR" sz="8800" cap="small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9FD186-7ADD-4DA4-A563-A0AAFF6F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94" y="4516112"/>
            <a:ext cx="2052592" cy="15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0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735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Amasis MT Pro Black</vt:lpstr>
      <vt:lpstr>Arial</vt:lpstr>
      <vt:lpstr>Calibri</vt:lpstr>
      <vt:lpstr>Garamond</vt:lpstr>
      <vt:lpstr>Times New Roman</vt:lpstr>
      <vt:lpstr>Wingdings</vt:lpstr>
      <vt:lpstr>Orgânico</vt:lpstr>
      <vt:lpstr>Apresentação do PowerPoint</vt:lpstr>
      <vt:lpstr>Processo de Escuta</vt:lpstr>
      <vt:lpstr>Apresentação do PowerPoint</vt:lpstr>
      <vt:lpstr>São princípios gerais da escuta:</vt:lpstr>
      <vt:lpstr>São princípios gerais da escuta:</vt:lpstr>
      <vt:lpstr>Escutar – Discernir – Propor </vt:lpstr>
      <vt:lpstr>Apresentação do PowerPoint</vt:lpstr>
      <vt:lpstr>Apresentação do PowerPoint</vt:lpstr>
      <vt:lpstr>O que é e o que não é   Processo de Escuta 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Aparecido</dc:creator>
  <cp:lastModifiedBy>marcelo Aparecido</cp:lastModifiedBy>
  <cp:revision>4</cp:revision>
  <dcterms:created xsi:type="dcterms:W3CDTF">2021-08-16T23:47:37Z</dcterms:created>
  <dcterms:modified xsi:type="dcterms:W3CDTF">2021-08-17T17:50:51Z</dcterms:modified>
</cp:coreProperties>
</file>