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356" r:id="rId3"/>
    <p:sldId id="357" r:id="rId4"/>
    <p:sldId id="358" r:id="rId5"/>
    <p:sldId id="359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</p:sldIdLst>
  <p:sldSz cx="12192000" cy="6858000"/>
  <p:notesSz cx="6865938" cy="9540875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00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E62E7-C822-48B1-BC29-80AD393DC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BB6970-65B3-4B43-9409-770FF83ED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98635C-1A56-4328-ADCB-30A831E5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FEB085-6EE8-46EB-A9CD-211938F7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8DB799-1D66-406F-BCC9-997F5FD0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E23B-1902-431A-948A-19396678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2B4424-7A09-4D55-B187-A6414DFCB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8F660E-3F44-471E-9585-539CDD54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FB0C80-3CD2-4C7B-BE74-EDF8FC95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E364B5-CAC7-475D-BBC2-0665B385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92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ADEBA9-9AF5-4C2E-A6CB-32F2305D3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4D9119-159F-4591-83B5-CCD7FED5A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782B6E-CED1-4E75-B84A-CB892525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9A0C13-8371-4D49-AEFF-BEA2006C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ABEE23-12CE-47FE-A96F-937506E4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84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1EBCA-D3E6-4163-9D17-2A0F4903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5E5173-A1CE-4B38-9A66-FF42F4B8F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29DB47-398A-41B8-9E61-0FB9D696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2AF0FB-F6E8-40E2-9639-69F76045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45D0DE-CC50-4880-B625-66FE7D06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53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9F31B-AE52-49AF-B746-6897377A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EB2B1C-11CA-419C-A71E-EE19951E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577441-A501-400F-BF72-E2218DF1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D50FB5-F712-4199-835C-E3D80E75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59BC9D-F57A-4F1C-935B-231694B5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0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35E82-D326-451E-99B8-015E7D64E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38FA03-FD7C-4357-9F10-C865416BB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FDF028-256C-4725-958C-78ACA1ADB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7333F5-980F-4C0F-8D71-0D18E1AD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45C8CA-FE42-4BE4-B5F7-7AE2D60A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99B0B1-93F3-4159-9823-999FDE83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7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B73F5-1BB4-45A7-984A-ED58F0D9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2AC621-F445-4E26-930E-42CF7DEE5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8C7E18-A66C-4359-AE70-7651E2DE2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39E489E-813C-48C3-8973-7FC7C371E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D8CD195-5009-423A-834D-FBEFEA2411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02ADE73-EE02-44C2-A8C6-1D1DA3C0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E1F98F4-6986-4A17-B3EC-C9CD1C21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7DBC9F5-D1A3-4B1D-9EDB-0FED31DB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76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602A8-3FE5-4579-A105-6B89ECAA6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BA6753E-243E-49EA-A9D1-17B8872E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D2AE385-7D18-4A78-8999-3032D42A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8EE43D-C3FF-4E82-9198-E82A7058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46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FEDF5C0-D057-4D28-84E4-6ED3F25B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2624F49-D64C-476C-AE26-D607D47D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EA062C-A395-43B7-BFFF-4A7B6AC1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11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F2BEB-7883-49D8-9F2D-D5D27A65B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0FEF40-2321-4CF2-B594-6DED44795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802B84-FC15-43E8-B2A2-F06DBD98D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DE63E2-B7AF-48D8-B8AB-DB3D22A3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08749B-2537-4163-9125-3EBC5B23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313911-D158-4423-A1C6-619B098E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07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0CD91-16B1-4A1E-B0A4-CB57213C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FBA0C3-5F95-44F2-9C79-10CF804D5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5C8DA35-091B-49F4-B83B-ECE246CDC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32BAF1-73B7-47C0-99A3-78FB284D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14605B-1191-486F-AC65-F62A6804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A6A4E5-C933-446D-B763-AACF97C6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84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C6DDC78-4443-4100-98A3-152483FFD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D078BA-8208-4BD2-9460-740F83142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694776-1682-44A6-B8BE-7B65A8885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5B55-35FE-43FA-87D8-0EA9A1FCE830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7224AC-A94D-4552-B771-0BA82B052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9C8790-6988-451E-A8E1-02F0A534F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E811-0B70-486D-95A4-BFF4D336A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42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4267628" cy="381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4560425" y="524107"/>
            <a:ext cx="71706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702527" y="3667409"/>
            <a:ext cx="11489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828693" y="5100543"/>
            <a:ext cx="74081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</a:rPr>
              <a:t>Diocese de São Carlos</a:t>
            </a:r>
          </a:p>
          <a:p>
            <a:pPr algn="ctr"/>
            <a:r>
              <a:rPr lang="pt-BR" sz="4000" b="1" dirty="0"/>
              <a:t>Preparando o Processo de Escuta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171" y="4566356"/>
            <a:ext cx="2118829" cy="211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61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rgbClr val="C00000"/>
                </a:solidFill>
                <a:latin typeface="Arial Black" panose="020B0A04020102020204" pitchFamily="34" charset="0"/>
              </a:rPr>
              <a:t>Neste sentido o processo de realização da Assembleia almeja: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• </a:t>
            </a:r>
            <a:r>
              <a:rPr lang="pt-BR" sz="2800" b="0" i="0" u="sng" strike="noStrike" baseline="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Reacender a Igreja </a:t>
            </a:r>
            <a:r>
              <a:rPr lang="pt-BR" sz="2800" b="0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de nova maneira, apresentando uma proposta restauradora e regeneradora.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rgbClr val="0000CC"/>
                </a:solidFill>
                <a:latin typeface="Arial Black" panose="020B0A04020102020204" pitchFamily="34" charset="0"/>
              </a:rPr>
              <a:t>• Ser um </a:t>
            </a:r>
            <a:r>
              <a:rPr lang="pt-BR" sz="2800" b="0" i="0" u="sng" strike="noStrike" baseline="0" dirty="0">
                <a:solidFill>
                  <a:srgbClr val="0000CC"/>
                </a:solidFill>
                <a:latin typeface="Arial Black" panose="020B0A04020102020204" pitchFamily="34" charset="0"/>
              </a:rPr>
              <a:t>evento eclesial em chave sinodal</a:t>
            </a:r>
            <a:r>
              <a:rPr lang="pt-BR" sz="2800" b="0" i="0" u="none" strike="noStrike" baseline="0" dirty="0">
                <a:solidFill>
                  <a:srgbClr val="0000CC"/>
                </a:solidFill>
                <a:latin typeface="Arial Black" panose="020B0A04020102020204" pitchFamily="34" charset="0"/>
              </a:rPr>
              <a:t>, e não apenas episcopal, com uma metodologia representativa, inclusiva e participativa.</a:t>
            </a:r>
            <a:endParaRPr lang="pt-BR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80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• Fazer uma </a:t>
            </a:r>
            <a:r>
              <a:rPr lang="pt-BR" sz="2800" b="0" i="0" u="sng" strike="noStrike" baseline="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releitura agradecida de Aparecida </a:t>
            </a:r>
            <a:r>
              <a:rPr lang="pt-BR" sz="2800" b="0" i="0" u="none" strike="noStrike" baseline="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que possibilite gerenciar o futuro.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• Ser um ma</a:t>
            </a:r>
            <a:r>
              <a:rPr lang="pt-BR" sz="2800" b="0" i="0" u="sng" strike="noStrike" baseline="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rco eclesial que consegue relançar grandes temas ainda em vigor</a:t>
            </a:r>
            <a:r>
              <a:rPr lang="pt-BR" sz="28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, que surgiram em Aparecida e voltar a temas e agendas marcantes. Ele é um kairós. Um sinal compartilhado com outros continentes dos quais muitos frutos podem brotar.</a:t>
            </a:r>
            <a:endParaRPr lang="pt-BR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32168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• </a:t>
            </a:r>
            <a:r>
              <a:rPr lang="pt-BR" sz="2800" b="0" i="0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Reconectar as cinco Conferências </a:t>
            </a:r>
            <a:r>
              <a:rPr lang="pt-BR" sz="2800" b="0" i="0" u="none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Gerais do Episcopado Latino-Americano e Caribe, </a:t>
            </a:r>
            <a:r>
              <a:rPr lang="pt-BR" sz="2800" b="0" i="0" u="sng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ligando o Magistério Latino-Americano ao Magistério do Papa Francisco</a:t>
            </a:r>
            <a:r>
              <a:rPr lang="pt-BR" sz="2800" b="0" i="0" u="none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pt-BR" sz="2800" dirty="0">
                <a:solidFill>
                  <a:srgbClr val="7030A0"/>
                </a:solidFill>
                <a:latin typeface="Arial Black" panose="020B0A04020102020204" pitchFamily="34" charset="0"/>
              </a:rPr>
              <a:t>salientando</a:t>
            </a:r>
            <a:r>
              <a:rPr lang="pt-BR" sz="2800" b="0" i="0" u="none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 três marcos: de Medellín a Aparecida, de Aparecida à Querida Amazônia, da Querida Amazônia ao Jubileu de </a:t>
            </a:r>
            <a:r>
              <a:rPr lang="pt-BR" sz="2800" b="0" i="0" u="none" strike="noStrike" baseline="0" dirty="0" err="1">
                <a:solidFill>
                  <a:srgbClr val="7030A0"/>
                </a:solidFill>
                <a:latin typeface="Arial Black" panose="020B0A04020102020204" pitchFamily="34" charset="0"/>
              </a:rPr>
              <a:t>Guadalupano</a:t>
            </a:r>
            <a:r>
              <a:rPr lang="pt-BR" sz="2800" b="0" i="0" u="none" strike="noStrike" baseline="0" dirty="0">
                <a:solidFill>
                  <a:srgbClr val="7030A0"/>
                </a:solidFill>
                <a:latin typeface="Arial Black" panose="020B0A04020102020204" pitchFamily="34" charset="0"/>
              </a:rPr>
              <a:t> (2031) e da Redenção (2033).</a:t>
            </a:r>
            <a:endParaRPr lang="pt-BR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76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pt-BR" sz="2800" b="0" i="0" u="none" strike="noStrike" baseline="0" dirty="0">
                <a:solidFill>
                  <a:srgbClr val="C00000"/>
                </a:solidFill>
                <a:latin typeface="Arial Black" panose="020B0A04020102020204" pitchFamily="34" charset="0"/>
              </a:rPr>
              <a:t>Dois documentos para a preparação da Assembleia:</a:t>
            </a:r>
            <a:endParaRPr lang="pt-BR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ssembleia eclesial">
            <a:extLst>
              <a:ext uri="{FF2B5EF4-FFF2-40B4-BE49-F238E27FC236}">
                <a16:creationId xmlns:a16="http://schemas.microsoft.com/office/drawing/2014/main" id="{EDB1AC0B-805B-4723-9091-836E2F5355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" r="993"/>
          <a:stretch/>
        </p:blipFill>
        <p:spPr bwMode="auto">
          <a:xfrm>
            <a:off x="7120498" y="2158271"/>
            <a:ext cx="3419856" cy="452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ssembleia eclesial">
            <a:extLst>
              <a:ext uri="{FF2B5EF4-FFF2-40B4-BE49-F238E27FC236}">
                <a16:creationId xmlns:a16="http://schemas.microsoft.com/office/drawing/2014/main" id="{5ED51144-0EC8-4D93-B364-1A0F989B7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1372124" y="2158271"/>
            <a:ext cx="3420596" cy="452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30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pt-BR" sz="2800" b="0" i="1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DOCUMENTO PARA O CAMINHO</a:t>
            </a:r>
            <a:endParaRPr lang="pt-BR" sz="28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C49AE61-7992-444B-B7CE-A02C1EA8AA11}"/>
              </a:ext>
            </a:extLst>
          </p:cNvPr>
          <p:cNvSpPr txBox="1"/>
          <p:nvPr/>
        </p:nvSpPr>
        <p:spPr>
          <a:xfrm>
            <a:off x="474564" y="2158271"/>
            <a:ext cx="9472891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latin typeface="Arial Black" panose="020B0A04020102020204" pitchFamily="34" charset="0"/>
              </a:rPr>
              <a:t>Ver: </a:t>
            </a:r>
            <a:r>
              <a:rPr lang="pt-BR" sz="3200" b="1" dirty="0">
                <a:solidFill>
                  <a:srgbClr val="990000"/>
                </a:solidFill>
                <a:latin typeface="Arial Black" panose="020B0A04020102020204" pitchFamily="34" charset="0"/>
              </a:rPr>
              <a:t>A vida dos nossos povos na América Latina e no Caribe </a:t>
            </a:r>
            <a:r>
              <a:rPr lang="pt-BR" sz="3200" b="1" i="1" dirty="0">
                <a:solidFill>
                  <a:srgbClr val="800000"/>
                </a:solidFill>
                <a:latin typeface="Arial Black" panose="020B0A04020102020204" pitchFamily="34" charset="0"/>
              </a:rPr>
              <a:t>(Social + Eclesial)</a:t>
            </a:r>
          </a:p>
          <a:p>
            <a:endParaRPr lang="pt-BR" b="1" dirty="0">
              <a:latin typeface="Arial Black" panose="020B0A04020102020204" pitchFamily="34" charset="0"/>
            </a:endParaRPr>
          </a:p>
          <a:p>
            <a:r>
              <a:rPr lang="pt-BR" sz="3200" b="1" dirty="0">
                <a:latin typeface="Arial Black" panose="020B0A04020102020204" pitchFamily="34" charset="0"/>
              </a:rPr>
              <a:t>Iluminar: </a:t>
            </a:r>
            <a:r>
              <a:rPr lang="pt-BR" sz="3200" b="1" dirty="0">
                <a:solidFill>
                  <a:srgbClr val="0000CC"/>
                </a:solidFill>
                <a:latin typeface="Arial Black" panose="020B0A04020102020204" pitchFamily="34" charset="0"/>
              </a:rPr>
              <a:t>Do encontro com Jesus Cristo, a vida dos nossos povos é iluminada </a:t>
            </a:r>
            <a:r>
              <a:rPr lang="pt-BR" sz="3200" b="1" i="1" dirty="0">
                <a:solidFill>
                  <a:srgbClr val="0000CC"/>
                </a:solidFill>
                <a:latin typeface="Arial Black" panose="020B0A04020102020204" pitchFamily="34" charset="0"/>
              </a:rPr>
              <a:t>(Discipulado missionário)</a:t>
            </a:r>
          </a:p>
          <a:p>
            <a:endParaRPr lang="pt-BR" b="1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r>
              <a:rPr lang="pt-BR" sz="3200" b="1" dirty="0">
                <a:latin typeface="Arial Black" panose="020B0A04020102020204" pitchFamily="34" charset="0"/>
              </a:rPr>
              <a:t>Agir: </a:t>
            </a:r>
            <a:r>
              <a:rPr lang="pt-BR" sz="3200" b="1" dirty="0">
                <a:solidFill>
                  <a:srgbClr val="003300"/>
                </a:solidFill>
                <a:latin typeface="Arial Black" panose="020B0A04020102020204" pitchFamily="34" charset="0"/>
              </a:rPr>
              <a:t>No caminho de conversão pessoal, comunitária e social </a:t>
            </a:r>
            <a:r>
              <a:rPr lang="pt-BR" sz="3200" b="1" i="1" dirty="0">
                <a:solidFill>
                  <a:srgbClr val="003300"/>
                </a:solidFill>
                <a:latin typeface="Arial Black" panose="020B0A04020102020204" pitchFamily="34" charset="0"/>
              </a:rPr>
              <a:t>(Conversão)</a:t>
            </a:r>
          </a:p>
        </p:txBody>
      </p:sp>
      <p:pic>
        <p:nvPicPr>
          <p:cNvPr id="11" name="Picture 2" descr="assembleia eclesial">
            <a:extLst>
              <a:ext uri="{FF2B5EF4-FFF2-40B4-BE49-F238E27FC236}">
                <a16:creationId xmlns:a16="http://schemas.microsoft.com/office/drawing/2014/main" id="{51EAF01F-C347-4AFB-A7FE-A61AE142C4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9947455" y="1422011"/>
            <a:ext cx="2060671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456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pt-BR" sz="2800" b="0" i="1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DOCUMENTO PARA O CAMINHO</a:t>
            </a:r>
            <a:endParaRPr lang="pt-BR" sz="28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ssembleia eclesial">
            <a:extLst>
              <a:ext uri="{FF2B5EF4-FFF2-40B4-BE49-F238E27FC236}">
                <a16:creationId xmlns:a16="http://schemas.microsoft.com/office/drawing/2014/main" id="{5ED51144-0EC8-4D93-B364-1A0F989B7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9947455" y="1422011"/>
            <a:ext cx="2060671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309EF501-2725-4463-8B38-5D099A9D9845}"/>
              </a:ext>
            </a:extLst>
          </p:cNvPr>
          <p:cNvSpPr txBox="1">
            <a:spLocks/>
          </p:cNvSpPr>
          <p:nvPr/>
        </p:nvSpPr>
        <p:spPr>
          <a:xfrm>
            <a:off x="2278565" y="2287289"/>
            <a:ext cx="6411952" cy="6495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VER (Social)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0B4D4503-6479-4255-AACA-E503D8875C3F}"/>
              </a:ext>
            </a:extLst>
          </p:cNvPr>
          <p:cNvSpPr txBox="1">
            <a:spLocks/>
          </p:cNvSpPr>
          <p:nvPr/>
        </p:nvSpPr>
        <p:spPr>
          <a:xfrm>
            <a:off x="474564" y="3162318"/>
            <a:ext cx="5117432" cy="324818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Pandemia e mudança de época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Modelo econômico desumano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Exclusão e descarte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Casa Comum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Violência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94C408C0-3180-45DE-BBA9-0F6104348A1E}"/>
              </a:ext>
            </a:extLst>
          </p:cNvPr>
          <p:cNvSpPr txBox="1">
            <a:spLocks/>
          </p:cNvSpPr>
          <p:nvPr/>
        </p:nvSpPr>
        <p:spPr>
          <a:xfrm>
            <a:off x="6287427" y="3160960"/>
            <a:ext cx="5117432" cy="29607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2313" indent="-722313">
              <a:buFont typeface="+mj-lt"/>
              <a:buAutoNum type="arabicPeriod" startAt="6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Lacunas na educação</a:t>
            </a:r>
          </a:p>
          <a:p>
            <a:pPr marL="722313" indent="-722313">
              <a:buFont typeface="+mj-lt"/>
              <a:buAutoNum type="arabicPeriod" startAt="6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Migrantes</a:t>
            </a:r>
          </a:p>
          <a:p>
            <a:pPr marL="722313" indent="-722313">
              <a:buFont typeface="+mj-lt"/>
              <a:buAutoNum type="arabicPeriod" startAt="6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Indígenas e Afrodescendentes</a:t>
            </a:r>
          </a:p>
          <a:p>
            <a:pPr marL="722313" indent="-722313">
              <a:buFont typeface="+mj-lt"/>
              <a:buAutoNum type="arabicPeriod" startAt="6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Comunicação</a:t>
            </a:r>
          </a:p>
          <a:p>
            <a:pPr marL="722313" indent="-722313">
              <a:buFont typeface="+mj-lt"/>
              <a:buAutoNum type="arabicPeriod" startAt="6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Informação</a:t>
            </a:r>
          </a:p>
        </p:txBody>
      </p:sp>
    </p:spTree>
    <p:extLst>
      <p:ext uri="{BB962C8B-B14F-4D97-AF65-F5344CB8AC3E}">
        <p14:creationId xmlns:p14="http://schemas.microsoft.com/office/powerpoint/2010/main" val="3628670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pt-BR" sz="2800" b="0" i="1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DOCUMENTO PARA O CAMINHO</a:t>
            </a:r>
            <a:endParaRPr lang="pt-BR" sz="28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ssembleia eclesial">
            <a:extLst>
              <a:ext uri="{FF2B5EF4-FFF2-40B4-BE49-F238E27FC236}">
                <a16:creationId xmlns:a16="http://schemas.microsoft.com/office/drawing/2014/main" id="{5ED51144-0EC8-4D93-B364-1A0F989B7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9947455" y="1422011"/>
            <a:ext cx="2060671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309EF501-2725-4463-8B38-5D099A9D9845}"/>
              </a:ext>
            </a:extLst>
          </p:cNvPr>
          <p:cNvSpPr txBox="1">
            <a:spLocks/>
          </p:cNvSpPr>
          <p:nvPr/>
        </p:nvSpPr>
        <p:spPr>
          <a:xfrm>
            <a:off x="2278565" y="2287289"/>
            <a:ext cx="6411952" cy="6495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VER (Eclesial)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0B721D98-2568-40A2-9E01-50070CCA3C2C}"/>
              </a:ext>
            </a:extLst>
          </p:cNvPr>
          <p:cNvSpPr txBox="1">
            <a:spLocks/>
          </p:cNvSpPr>
          <p:nvPr/>
        </p:nvSpPr>
        <p:spPr>
          <a:xfrm>
            <a:off x="565973" y="3152565"/>
            <a:ext cx="5117432" cy="24899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Secularização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Protestantização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pentecostalização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Mundo urbano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Jovens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B7A95FC0-27CD-47F1-B44F-864D6D66C952}"/>
              </a:ext>
            </a:extLst>
          </p:cNvPr>
          <p:cNvSpPr txBox="1">
            <a:spLocks/>
          </p:cNvSpPr>
          <p:nvPr/>
        </p:nvSpPr>
        <p:spPr>
          <a:xfrm>
            <a:off x="6084946" y="3152566"/>
            <a:ext cx="5117432" cy="2283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 startAt="5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Mulheres</a:t>
            </a:r>
          </a:p>
          <a:p>
            <a:pPr marL="722313" indent="-722313">
              <a:buFont typeface="+mj-lt"/>
              <a:buAutoNum type="arabicPeriod" startAt="5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Abuso sexual</a:t>
            </a:r>
          </a:p>
          <a:p>
            <a:pPr marL="722313" indent="-722313">
              <a:buFont typeface="+mj-lt"/>
              <a:buAutoNum type="arabicPeriod" startAt="5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Clericalismo </a:t>
            </a:r>
          </a:p>
          <a:p>
            <a:pPr marL="722313" indent="-722313">
              <a:buFont typeface="+mj-lt"/>
              <a:buAutoNum type="arabicPeriod" startAt="5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Novos caminhos</a:t>
            </a:r>
          </a:p>
        </p:txBody>
      </p:sp>
    </p:spTree>
    <p:extLst>
      <p:ext uri="{BB962C8B-B14F-4D97-AF65-F5344CB8AC3E}">
        <p14:creationId xmlns:p14="http://schemas.microsoft.com/office/powerpoint/2010/main" val="1525382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pt-BR" sz="2800" b="0" i="1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DOCUMENTO PARA O CAMINHO</a:t>
            </a:r>
            <a:endParaRPr lang="pt-BR" sz="28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ssembleia eclesial">
            <a:extLst>
              <a:ext uri="{FF2B5EF4-FFF2-40B4-BE49-F238E27FC236}">
                <a16:creationId xmlns:a16="http://schemas.microsoft.com/office/drawing/2014/main" id="{5ED51144-0EC8-4D93-B364-1A0F989B7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9947455" y="1422011"/>
            <a:ext cx="2060671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309EF501-2725-4463-8B38-5D099A9D9845}"/>
              </a:ext>
            </a:extLst>
          </p:cNvPr>
          <p:cNvSpPr txBox="1">
            <a:spLocks/>
          </p:cNvSpPr>
          <p:nvPr/>
        </p:nvSpPr>
        <p:spPr>
          <a:xfrm>
            <a:off x="2278565" y="2287289"/>
            <a:ext cx="6411952" cy="6495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ILUMINAR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14B18284-4154-4CC3-81BE-FF362647553B}"/>
              </a:ext>
            </a:extLst>
          </p:cNvPr>
          <p:cNvSpPr txBox="1">
            <a:spLocks/>
          </p:cNvSpPr>
          <p:nvPr/>
        </p:nvSpPr>
        <p:spPr>
          <a:xfrm>
            <a:off x="662431" y="3768870"/>
            <a:ext cx="11297652" cy="20350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Seguimento de Jesus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Missão, Igreja em saída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Evangelização, promoção humana e libertação autêntica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6F7ACDB1-6FDD-4F4F-A349-391D00C56C79}"/>
              </a:ext>
            </a:extLst>
          </p:cNvPr>
          <p:cNvSpPr txBox="1">
            <a:spLocks/>
          </p:cNvSpPr>
          <p:nvPr/>
        </p:nvSpPr>
        <p:spPr>
          <a:xfrm>
            <a:off x="1088571" y="2628844"/>
            <a:ext cx="8519886" cy="970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i="1" dirty="0">
                <a:solidFill>
                  <a:srgbClr val="0000CC"/>
                </a:solidFill>
                <a:latin typeface="Arial Black" panose="020B0A04020102020204" pitchFamily="34" charset="0"/>
              </a:rPr>
              <a:t>Discipulado Missionário em prol da vida</a:t>
            </a:r>
          </a:p>
        </p:txBody>
      </p:sp>
    </p:spTree>
    <p:extLst>
      <p:ext uri="{BB962C8B-B14F-4D97-AF65-F5344CB8AC3E}">
        <p14:creationId xmlns:p14="http://schemas.microsoft.com/office/powerpoint/2010/main" val="500908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3"/>
            <a:ext cx="11666245" cy="6495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pt-BR" sz="2800" b="0" i="1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DOCUMENTO PARA O CAMINHO</a:t>
            </a:r>
            <a:endParaRPr lang="pt-BR" sz="28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ssembleia eclesial">
            <a:extLst>
              <a:ext uri="{FF2B5EF4-FFF2-40B4-BE49-F238E27FC236}">
                <a16:creationId xmlns:a16="http://schemas.microsoft.com/office/drawing/2014/main" id="{5ED51144-0EC8-4D93-B364-1A0F989B7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"/>
          <a:stretch/>
        </p:blipFill>
        <p:spPr bwMode="auto">
          <a:xfrm>
            <a:off x="9947455" y="1422011"/>
            <a:ext cx="2060671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309EF501-2725-4463-8B38-5D099A9D9845}"/>
              </a:ext>
            </a:extLst>
          </p:cNvPr>
          <p:cNvSpPr txBox="1">
            <a:spLocks/>
          </p:cNvSpPr>
          <p:nvPr/>
        </p:nvSpPr>
        <p:spPr>
          <a:xfrm>
            <a:off x="1148576" y="2287289"/>
            <a:ext cx="7541941" cy="6495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AGIR: caminhos de conversão</a:t>
            </a:r>
          </a:p>
          <a:p>
            <a:pPr algn="ctr"/>
            <a:endParaRPr lang="pt-BR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FE138DA8-1DC8-443C-B318-52080EB16F2B}"/>
              </a:ext>
            </a:extLst>
          </p:cNvPr>
          <p:cNvSpPr txBox="1">
            <a:spLocks/>
          </p:cNvSpPr>
          <p:nvPr/>
        </p:nvSpPr>
        <p:spPr>
          <a:xfrm>
            <a:off x="713676" y="2993229"/>
            <a:ext cx="11297652" cy="35863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Ecologia integral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Economia solidária e sustentável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Cultura da paz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Novas tecnologias: valores e riscos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Interculturalidade e Inculturação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Democracia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Renovação eclesial</a:t>
            </a:r>
          </a:p>
        </p:txBody>
      </p:sp>
    </p:spTree>
    <p:extLst>
      <p:ext uri="{BB962C8B-B14F-4D97-AF65-F5344CB8AC3E}">
        <p14:creationId xmlns:p14="http://schemas.microsoft.com/office/powerpoint/2010/main" val="32721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760299"/>
            <a:ext cx="11670199" cy="33374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21 a 28 de novembro de 2021</a:t>
            </a:r>
          </a:p>
          <a:p>
            <a:pPr>
              <a:lnSpc>
                <a:spcPct val="150000"/>
              </a:lnSpc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Presencial: Cidade do México</a:t>
            </a:r>
          </a:p>
          <a:p>
            <a:pPr>
              <a:lnSpc>
                <a:spcPct val="150000"/>
              </a:lnSpc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Virtual: em toda a América Latina e Caribe</a:t>
            </a:r>
          </a:p>
          <a:p>
            <a:pPr>
              <a:lnSpc>
                <a:spcPct val="150000"/>
              </a:lnSpc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Promovida pelo CELAM</a:t>
            </a:r>
          </a:p>
          <a:p>
            <a:pPr>
              <a:lnSpc>
                <a:spcPct val="150000"/>
              </a:lnSpc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(Conselho Episcopal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Latinoamericano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 Estamos vivendo o </a:t>
            </a:r>
            <a:r>
              <a:rPr lang="pt-B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Processo de ESCUTA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30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644549"/>
            <a:ext cx="8896461" cy="33374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CELAM </a:t>
            </a:r>
          </a:p>
          <a:p>
            <a:pPr algn="ctr">
              <a:lnSpc>
                <a:spcPct val="150000"/>
              </a:lnSpc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Conselho Episcopal Latino-americano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Fundado em 1955 (Papa Pio XII a pedido da I Conferência Geral, no Rio de Janeiro)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Integra 22 Conferências Episcopais da América Latina e do Caribe</a:t>
            </a:r>
          </a:p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ELAM cria comissão para acompanhar situação na Venezuela « Paróquia São  Marcelino Champagnat">
            <a:extLst>
              <a:ext uri="{FF2B5EF4-FFF2-40B4-BE49-F238E27FC236}">
                <a16:creationId xmlns:a16="http://schemas.microsoft.com/office/drawing/2014/main" id="{EE095441-76B3-4838-B80A-C9E8FDA6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170" y="1622886"/>
            <a:ext cx="2714263" cy="2714263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01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644550"/>
            <a:ext cx="8896461" cy="269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003300"/>
                </a:solidFill>
                <a:effectLst/>
                <a:latin typeface="Arial Black" panose="020B0A04020102020204" pitchFamily="34" charset="0"/>
              </a:rPr>
              <a:t>O CELAM é um organismo de comunhão, reflexão, colaboração e serviço como sinal e instrumento de afeto colegial em perfeita comunhão com toda a Igreja e com o Papa.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ELAM cria comissão para acompanhar situação na Venezuela « Paróquia São  Marcelino Champagnat">
            <a:extLst>
              <a:ext uri="{FF2B5EF4-FFF2-40B4-BE49-F238E27FC236}">
                <a16:creationId xmlns:a16="http://schemas.microsoft.com/office/drawing/2014/main" id="{EE095441-76B3-4838-B80A-C9E8FDA6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170" y="1622886"/>
            <a:ext cx="2714263" cy="2714263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F11D3CC-70D5-42B2-9847-21253FE1C721}"/>
              </a:ext>
            </a:extLst>
          </p:cNvPr>
          <p:cNvSpPr txBox="1"/>
          <p:nvPr/>
        </p:nvSpPr>
        <p:spPr>
          <a:xfrm>
            <a:off x="470610" y="4626572"/>
            <a:ext cx="11489473" cy="19594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0000CC"/>
                </a:solidFill>
                <a:effectLst/>
                <a:latin typeface="Arial Black" panose="020B0A04020102020204" pitchFamily="34" charset="0"/>
              </a:rPr>
              <a:t>Comunhão: além da língua (português e espanhol) partilha a realidade de subdesenvolvimento que exige uma ação evangelizadora em vista da vida plena.</a:t>
            </a:r>
          </a:p>
        </p:txBody>
      </p:sp>
    </p:spTree>
    <p:extLst>
      <p:ext uri="{BB962C8B-B14F-4D97-AF65-F5344CB8AC3E}">
        <p14:creationId xmlns:p14="http://schemas.microsoft.com/office/powerpoint/2010/main" val="224982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CONFERÊNCIAS GERAIS DO </a:t>
            </a:r>
          </a:p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EPISCOPADO LATINO AMERICADO</a:t>
            </a:r>
          </a:p>
          <a:p>
            <a:pPr algn="just">
              <a:lnSpc>
                <a:spcPct val="150000"/>
              </a:lnSpc>
            </a:pPr>
            <a:endParaRPr lang="pt-BR" sz="1000" b="0" i="0" dirty="0">
              <a:solidFill>
                <a:srgbClr val="202124"/>
              </a:solidFill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b="0" i="0" dirty="0">
                <a:solidFill>
                  <a:srgbClr val="202124"/>
                </a:solidFill>
                <a:effectLst/>
                <a:latin typeface="Arial Black" panose="020B0A04020102020204" pitchFamily="34" charset="0"/>
              </a:rPr>
              <a:t>Foram realizadas 05 Conferências Gerais</a:t>
            </a:r>
          </a:p>
          <a:p>
            <a:pPr algn="just">
              <a:lnSpc>
                <a:spcPct val="150000"/>
              </a:lnSpc>
            </a:pPr>
            <a:endParaRPr lang="pt-BR" sz="1000" dirty="0">
              <a:solidFill>
                <a:srgbClr val="202124"/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0000CC"/>
                </a:solidFill>
                <a:latin typeface="Arial Black" panose="020B0A04020102020204" pitchFamily="34" charset="0"/>
              </a:rPr>
              <a:t>Rio de Janeiro (1955): 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espírito apologético antiprotestante e </a:t>
            </a:r>
            <a:r>
              <a:rPr lang="pt-BR" sz="2800" dirty="0" err="1">
                <a:solidFill>
                  <a:srgbClr val="202124"/>
                </a:solidFill>
                <a:latin typeface="Arial Black" panose="020B0A04020102020204" pitchFamily="34" charset="0"/>
              </a:rPr>
              <a:t>antimoderno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 do período pré-Conciliar.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	Criação do CELAM</a:t>
            </a:r>
          </a:p>
          <a:p>
            <a:pPr algn="just">
              <a:lnSpc>
                <a:spcPct val="150000"/>
              </a:lnSpc>
            </a:pPr>
            <a:r>
              <a:rPr lang="pt-BR" sz="28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Medellin</a:t>
            </a:r>
            <a:r>
              <a:rPr lang="pt-BR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(1968): 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evangelização libertadora integral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80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CONFERÊNCIAS GERAIS DO </a:t>
            </a:r>
          </a:p>
          <a:p>
            <a:pPr algn="ctr">
              <a:lnSpc>
                <a:spcPct val="150000"/>
              </a:lnSpc>
            </a:pPr>
            <a:r>
              <a:rPr lang="pt-BR" sz="2800" b="0" i="0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EPISCOPADO LATINO AMERICADO</a:t>
            </a:r>
          </a:p>
          <a:p>
            <a:pPr algn="just">
              <a:lnSpc>
                <a:spcPct val="150000"/>
              </a:lnSpc>
            </a:pPr>
            <a:endParaRPr lang="pt-BR" sz="1000" b="0" i="0" dirty="0">
              <a:solidFill>
                <a:srgbClr val="202124"/>
              </a:solidFill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Puebla (1979): 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ação pastoral na comunhão e participação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7030A0"/>
                </a:solidFill>
                <a:latin typeface="Arial Black" panose="020B0A04020102020204" pitchFamily="34" charset="0"/>
              </a:rPr>
              <a:t>Santo Domingo (1992): 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inculturação e uma nova evangelização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Aparecida (2007): </a:t>
            </a:r>
            <a:r>
              <a:rPr lang="pt-BR" sz="2800" dirty="0">
                <a:solidFill>
                  <a:srgbClr val="202124"/>
                </a:solidFill>
                <a:latin typeface="Arial Black" panose="020B0A04020102020204" pitchFamily="34" charset="0"/>
              </a:rPr>
              <a:t>discípulos missionários para que todos tenham vida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70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b="0" i="0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Uma 6ª Conferência Geral?</a:t>
            </a:r>
          </a:p>
          <a:p>
            <a:pPr>
              <a:lnSpc>
                <a:spcPct val="150000"/>
              </a:lnSpc>
            </a:pPr>
            <a:r>
              <a:rPr lang="pt-BR" sz="2800" b="1" i="0" dirty="0">
                <a:effectLst/>
                <a:latin typeface="Arial Black" panose="020B0A04020102020204" pitchFamily="34" charset="0"/>
              </a:rPr>
              <a:t>	Papa convocou uma </a:t>
            </a:r>
            <a:r>
              <a:rPr lang="pt-BR" sz="2800" b="1" i="1" dirty="0">
                <a:effectLst/>
                <a:latin typeface="Arial Black" panose="020B0A04020102020204" pitchFamily="34" charset="0"/>
              </a:rPr>
              <a:t>Assembleia Eclesial</a:t>
            </a:r>
            <a:r>
              <a:rPr lang="pt-BR" sz="2800" b="0" i="1" dirty="0">
                <a:effectLst/>
                <a:latin typeface="Arial Black" panose="020B0A04020102020204" pitchFamily="34" charset="0"/>
              </a:rPr>
              <a:t> </a:t>
            </a:r>
            <a:r>
              <a:rPr lang="pt-BR" sz="2800" b="0" i="0" dirty="0">
                <a:effectLst/>
                <a:latin typeface="Arial Black" panose="020B0A04020102020204" pitchFamily="34" charset="0"/>
              </a:rPr>
              <a:t>com a participação dos bispos, sacerdotes, diáconos, seminaristas, religiosos (as) e leigos(as).</a:t>
            </a:r>
          </a:p>
          <a:p>
            <a:pPr>
              <a:lnSpc>
                <a:spcPct val="150000"/>
              </a:lnSpc>
            </a:pPr>
            <a:r>
              <a:rPr lang="pt-BR" sz="2800" dirty="0">
                <a:latin typeface="Arial Black" panose="020B0A04020102020204" pitchFamily="34" charset="0"/>
              </a:rPr>
              <a:t>	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“Ainda temos muito a aprender com Aparecida”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95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Arial Black" panose="020B0A04020102020204" pitchFamily="34" charset="0"/>
              </a:rPr>
              <a:t>Dimensão da </a:t>
            </a:r>
            <a:r>
              <a:rPr lang="pt-BR" sz="2800" dirty="0" err="1">
                <a:latin typeface="Arial Black" panose="020B0A04020102020204" pitchFamily="34" charset="0"/>
              </a:rPr>
              <a:t>sinodalidade</a:t>
            </a:r>
            <a:endParaRPr lang="pt-BR" sz="28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	</a:t>
            </a:r>
            <a:r>
              <a:rPr lang="pt-BR" sz="2800" b="1" i="0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“Um encontro do Povo de Deus” </a:t>
            </a:r>
            <a:r>
              <a:rPr lang="pt-BR" sz="2800" b="0" i="0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onde </a:t>
            </a:r>
            <a:r>
              <a:rPr lang="pt-BR" sz="2800" b="1" i="0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"rezamos, falamos, pensamos, discutimos, procuramos a vontade de Deus"</a:t>
            </a:r>
            <a:r>
              <a:rPr lang="pt-BR" sz="2800" b="0" i="0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.</a:t>
            </a:r>
            <a:endParaRPr lang="pt-B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70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greja latino-americana segue itinerário espiritual para Assembleia Eclesial">
            <a:extLst>
              <a:ext uri="{FF2B5EF4-FFF2-40B4-BE49-F238E27FC236}">
                <a16:creationId xmlns:a16="http://schemas.microsoft.com/office/drawing/2014/main" id="{FB67E79F-26BA-423B-98AF-F6FDBCEEE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89" r="13199" b="40886"/>
          <a:stretch/>
        </p:blipFill>
        <p:spPr bwMode="auto">
          <a:xfrm>
            <a:off x="-33457" y="0"/>
            <a:ext cx="1494267" cy="133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43455C-6354-4DC4-9444-46AFC069A59F}"/>
              </a:ext>
            </a:extLst>
          </p:cNvPr>
          <p:cNvSpPr txBox="1"/>
          <p:nvPr/>
        </p:nvSpPr>
        <p:spPr>
          <a:xfrm>
            <a:off x="1501697" y="28372"/>
            <a:ext cx="9188605" cy="707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800000"/>
                </a:solidFill>
              </a:rPr>
              <a:t>ASSEMBLEIA ECLESIAL DA AMÉRICA LATINA E DO CARIBE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79E0FF-DA4A-43D5-B899-543CC948C0B6}"/>
              </a:ext>
            </a:extLst>
          </p:cNvPr>
          <p:cNvSpPr txBox="1"/>
          <p:nvPr/>
        </p:nvSpPr>
        <p:spPr>
          <a:xfrm>
            <a:off x="474564" y="736257"/>
            <a:ext cx="11489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CC"/>
                </a:solidFill>
              </a:rPr>
              <a:t>Todos somos discípulos missionários em saída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0C1-F4D2-4829-9AAC-2E14B62253D3}"/>
              </a:ext>
            </a:extLst>
          </p:cNvPr>
          <p:cNvSpPr txBox="1"/>
          <p:nvPr/>
        </p:nvSpPr>
        <p:spPr>
          <a:xfrm>
            <a:off x="293838" y="1422012"/>
            <a:ext cx="11666245" cy="5146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 Black" panose="020B0A04020102020204" pitchFamily="34" charset="0"/>
              </a:rPr>
              <a:t>A Assembleia Eclesial almeja responder a seguinte questão geradora: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	Quais são os novos desafios para a Igreja na América Latina e no Caribe,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à luz da V Conferência Geral de Aparecida, dos sinais dos tempos e do Magistério do Papa Francisco, para a Assembleia e a caminho de 2031 (Jubileu de Guadalupe) e 2033 (Jubileu da Redenção)?</a:t>
            </a:r>
          </a:p>
        </p:txBody>
      </p:sp>
      <p:pic>
        <p:nvPicPr>
          <p:cNvPr id="1026" name="Picture 2" descr="Diocese de São Carlos – MDSC">
            <a:extLst>
              <a:ext uri="{FF2B5EF4-FFF2-40B4-BE49-F238E27FC236}">
                <a16:creationId xmlns:a16="http://schemas.microsoft.com/office/drawing/2014/main" id="{8E9C55A2-046F-4DC5-BDC1-3C4C349F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791" y="50503"/>
            <a:ext cx="1251380" cy="12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474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927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Ecumenismo</dc:creator>
  <cp:lastModifiedBy>Paróquia São Judas Tadeu</cp:lastModifiedBy>
  <cp:revision>15</cp:revision>
  <dcterms:modified xsi:type="dcterms:W3CDTF">2021-08-17T23:13:17Z</dcterms:modified>
</cp:coreProperties>
</file>