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5" r:id="rId5"/>
    <p:sldId id="267" r:id="rId6"/>
    <p:sldId id="259" r:id="rId7"/>
    <p:sldId id="260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81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07" autoAdjust="0"/>
  </p:normalViewPr>
  <p:slideViewPr>
    <p:cSldViewPr snapToGrid="0">
      <p:cViewPr varScale="1">
        <p:scale>
          <a:sx n="81" d="100"/>
          <a:sy n="81" d="100"/>
        </p:scale>
        <p:origin x="67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D236-031F-4599-ABC0-9D3E85AA464C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464-EA7C-4255-A07E-72A162F62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93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D236-031F-4599-ABC0-9D3E85AA464C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464-EA7C-4255-A07E-72A162F62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28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D236-031F-4599-ABC0-9D3E85AA464C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464-EA7C-4255-A07E-72A162F62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66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D236-031F-4599-ABC0-9D3E85AA464C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464-EA7C-4255-A07E-72A162F62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47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D236-031F-4599-ABC0-9D3E85AA464C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464-EA7C-4255-A07E-72A162F62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67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D236-031F-4599-ABC0-9D3E85AA464C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464-EA7C-4255-A07E-72A162F62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25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D236-031F-4599-ABC0-9D3E85AA464C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464-EA7C-4255-A07E-72A162F62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30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D236-031F-4599-ABC0-9D3E85AA464C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464-EA7C-4255-A07E-72A162F62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89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D236-031F-4599-ABC0-9D3E85AA464C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464-EA7C-4255-A07E-72A162F62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36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D236-031F-4599-ABC0-9D3E85AA464C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464-EA7C-4255-A07E-72A162F62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72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D236-031F-4599-ABC0-9D3E85AA464C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464-EA7C-4255-A07E-72A162F62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66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D236-031F-4599-ABC0-9D3E85AA464C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52464-EA7C-4255-A07E-72A162F62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66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34E114-F1E1-4B95-B7E4-FC194D720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9807" y="232074"/>
            <a:ext cx="9144000" cy="286132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</a:rPr>
              <a:t>Assembleia Diocesana de Liturgia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72812D-898B-4885-A1D8-F6BE720DFE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50000"/>
                  </a:schemeClr>
                </a:solidFill>
              </a:rPr>
              <a:t>Ibaté, 1 de maio de 2019</a:t>
            </a:r>
          </a:p>
        </p:txBody>
      </p:sp>
    </p:spTree>
    <p:extLst>
      <p:ext uri="{BB962C8B-B14F-4D97-AF65-F5344CB8AC3E}">
        <p14:creationId xmlns:p14="http://schemas.microsoft.com/office/powerpoint/2010/main" val="210443238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10300" y="1178657"/>
            <a:ext cx="10582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endParaRPr lang="pt-BR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843964C-F9D3-4D35-87F3-48C20C238235}"/>
              </a:ext>
            </a:extLst>
          </p:cNvPr>
          <p:cNvSpPr/>
          <p:nvPr/>
        </p:nvSpPr>
        <p:spPr>
          <a:xfrm>
            <a:off x="2947481" y="447471"/>
            <a:ext cx="883125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14589" eaLnBrk="0" fontAlgn="base" hangingPunct="0">
              <a:spcBef>
                <a:spcPct val="20000"/>
              </a:spcBef>
            </a:pPr>
            <a:r>
              <a:rPr lang="pt-B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 sem que se preocupem com a </a:t>
            </a:r>
            <a:r>
              <a:rPr lang="pt-BR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INSERÇÃO REAL do Evangelho</a:t>
            </a:r>
            <a:r>
              <a:rPr lang="pt-B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nas necessidades das pessoas. Esta “é uma tremenda corrupção com a aparência de bem … Deus nos livre de uma </a:t>
            </a:r>
            <a:r>
              <a:rPr lang="pt-BR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Igreja mundana </a:t>
            </a:r>
            <a:r>
              <a:rPr lang="pt-B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 cortinas espirituais ou pastorais”</a:t>
            </a:r>
            <a:endParaRPr lang="pt-BR" sz="66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51397" y="916194"/>
            <a:ext cx="1025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endParaRPr lang="pt-BR" sz="3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278D7FA-1467-4FF9-A2E5-5351D73585F4}"/>
              </a:ext>
            </a:extLst>
          </p:cNvPr>
          <p:cNvSpPr/>
          <p:nvPr/>
        </p:nvSpPr>
        <p:spPr>
          <a:xfrm>
            <a:off x="3356825" y="992590"/>
            <a:ext cx="83229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t-BR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t-B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 evangelização também implica um caminho de diálogo”, com o mundo, com a sociedade, com as necessidades prementes ...   (que aperta, que faz pressão)</a:t>
            </a:r>
            <a:endParaRPr lang="pt-BR" sz="40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86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58956" y="589328"/>
            <a:ext cx="859947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endParaRPr lang="pt-BR" sz="3200" dirty="0"/>
          </a:p>
          <a:p>
            <a:endParaRPr lang="pt-BR" sz="2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pt-BR" sz="3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A433824-D83E-4C9F-87DE-4CA159D9BD50}"/>
              </a:ext>
            </a:extLst>
          </p:cNvPr>
          <p:cNvSpPr/>
          <p:nvPr/>
        </p:nvSpPr>
        <p:spPr>
          <a:xfrm>
            <a:off x="3890128" y="850937"/>
            <a:ext cx="79850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ln w="0"/>
                <a:solidFill>
                  <a:srgbClr val="0730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ESPÍRITO SANTO: </a:t>
            </a:r>
            <a:r>
              <a:rPr lang="pt-BR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Abrir-se à ação do Espírito Santo, que “infunde a força para anunciar a novidade do Evangelho com ousadia (</a:t>
            </a:r>
            <a:r>
              <a:rPr lang="pt-BR" sz="4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parresia</a:t>
            </a:r>
            <a:r>
              <a:rPr lang="pt-BR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coragem), em voz alta e em todo tempo e lugar, mesmo contra a corrente”.</a:t>
            </a:r>
            <a:endParaRPr lang="pt-BR" sz="4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630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" y="210026"/>
            <a:ext cx="57124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1B9AA80-7ACD-4A4A-AF4C-930BF448D631}"/>
              </a:ext>
            </a:extLst>
          </p:cNvPr>
          <p:cNvSpPr/>
          <p:nvPr/>
        </p:nvSpPr>
        <p:spPr>
          <a:xfrm>
            <a:off x="3302522" y="421380"/>
            <a:ext cx="82547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Trata-se de “evangelizadores que rezam e trabalham”, na certeza de que “a missão é uma paixão por Jesus, mas ao mesmo tempo, é uma paixão pelo seu povo”: “Jesus quer que toquemos a miséria humana, que toquemos a carne sofredora dos outros”.</a:t>
            </a:r>
            <a:endParaRPr lang="pt-BR" sz="4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81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" y="210026"/>
            <a:ext cx="57124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B029EC5-959B-4484-A524-CD09244B9FE4}"/>
              </a:ext>
            </a:extLst>
          </p:cNvPr>
          <p:cNvSpPr/>
          <p:nvPr/>
        </p:nvSpPr>
        <p:spPr>
          <a:xfrm>
            <a:off x="3431572" y="534501"/>
            <a:ext cx="82953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PODE SER MISSIONÁRIO </a:t>
            </a:r>
            <a:r>
              <a:rPr lang="pt-BR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t-BR" sz="40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apenas quem SE SENTE BEM NA BUSCA DO BEM DO PRÓXIMO, quem deseja a felicidade dos outros: “se eu conseguir ajudar pelo menos uma única pessoa a viver melhor, isto já é suficiente para justificar o dom da minha vida”. </a:t>
            </a:r>
            <a:endParaRPr lang="pt-BR" sz="4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64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69229" y="1338612"/>
            <a:ext cx="6092578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3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3014" y="105013"/>
            <a:ext cx="57124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855349" y="597455"/>
            <a:ext cx="8640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A16AF28-0D29-4AB3-B652-768902EA5B16}"/>
              </a:ext>
            </a:extLst>
          </p:cNvPr>
          <p:cNvSpPr/>
          <p:nvPr/>
        </p:nvSpPr>
        <p:spPr>
          <a:xfrm>
            <a:off x="3471780" y="360802"/>
            <a:ext cx="85592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t-BR" sz="4000" b="1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fecundidade do AMOR </a:t>
            </a:r>
            <a:r>
              <a:rPr lang="pt-BR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pode ser contabilizada, é invisível, indescritível... A EVANGELIZAÇÃO passa pelo “pelo dom de nós mesmos”, e isto é extremamente necessário. </a:t>
            </a:r>
            <a:endParaRPr lang="pt-BR" sz="54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pt-BR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MARIA: ela é o modelo, o protótipo de Evangelho. </a:t>
            </a:r>
            <a:endParaRPr lang="en-US" sz="48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19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26056" y="2581785"/>
            <a:ext cx="9729629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3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4A81225-DC2F-4423-8C46-A06160750C3D}"/>
              </a:ext>
            </a:extLst>
          </p:cNvPr>
          <p:cNvSpPr/>
          <p:nvPr/>
        </p:nvSpPr>
        <p:spPr>
          <a:xfrm>
            <a:off x="3316876" y="862083"/>
            <a:ext cx="81388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pt-BR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“</a:t>
            </a:r>
            <a:r>
              <a:rPr lang="pt-BR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Mãe da Evangelização</a:t>
            </a:r>
            <a:r>
              <a:rPr lang="pt-BR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Há um estilo mariano na atividade da evangelizadora da Igreja.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pt-BR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Sempre que olhamos para Maria voltamos a acreditar na força revolucionária da </a:t>
            </a:r>
            <a:r>
              <a:rPr lang="pt-BR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TERNURA e do AFETO</a:t>
            </a:r>
            <a:r>
              <a:rPr lang="pt-BR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61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4395627" y="5208998"/>
            <a:ext cx="3400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map2710@gmail.com</a:t>
            </a:r>
          </a:p>
        </p:txBody>
      </p:sp>
    </p:spTree>
    <p:extLst>
      <p:ext uri="{BB962C8B-B14F-4D97-AF65-F5344CB8AC3E}">
        <p14:creationId xmlns:p14="http://schemas.microsoft.com/office/powerpoint/2010/main" val="394750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E5D68E20-2D30-40A8-A279-6748466FB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</a:rPr>
              <a:t>Missão em Papa Francisco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C080C46-6615-4D5A-9798-2DBA7CB91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531" y="1690688"/>
            <a:ext cx="4068269" cy="387074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95FF44E-6F5F-475A-8581-65197AE1F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684" y="2723744"/>
            <a:ext cx="4998593" cy="37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01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82221" y="1400263"/>
            <a:ext cx="1056183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55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B616BE8-D5DE-4802-A82B-42DA8BC5D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314" y="365125"/>
            <a:ext cx="8007485" cy="1325563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➽ </a:t>
            </a:r>
            <a:r>
              <a:rPr lang="pt-BR" b="1" dirty="0">
                <a:solidFill>
                  <a:srgbClr val="FF0000"/>
                </a:solidFill>
              </a:rPr>
              <a:t>CONVERSÃO:</a:t>
            </a:r>
            <a:endParaRPr lang="pt-BR" b="1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A4BE5FC-505A-47EF-A221-0BF0D6D2D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940" y="1400263"/>
            <a:ext cx="8279860" cy="4776700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“uma conversão pastoral e missionária, que não pode deixar as coisas como elas são” – FAZER uma “reforma das estruturas” eclesiais para que “todas se tornem mais missionárias”. 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2433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75352" y="1717486"/>
            <a:ext cx="10561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A42D013-C9A2-4453-8F13-2DEE62B65532}"/>
              </a:ext>
            </a:extLst>
          </p:cNvPr>
          <p:cNvSpPr/>
          <p:nvPr/>
        </p:nvSpPr>
        <p:spPr>
          <a:xfrm>
            <a:off x="3018817" y="814176"/>
            <a:ext cx="88674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 estrutura existe para a missão, e não a missão para a estrutura. A </a:t>
            </a:r>
            <a:r>
              <a:rPr lang="pt-BR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IGREJA</a:t>
            </a:r>
            <a:r>
              <a:rPr lang="pt-B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existe para o </a:t>
            </a:r>
            <a:r>
              <a:rPr lang="pt-BR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Evangelho</a:t>
            </a:r>
            <a:r>
              <a:rPr lang="pt-B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 não o </a:t>
            </a:r>
            <a:r>
              <a:rPr lang="pt-BR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EVANGELHO</a:t>
            </a:r>
            <a:r>
              <a:rPr lang="pt-B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a Igreja </a:t>
            </a:r>
          </a:p>
          <a:p>
            <a:pPr algn="just">
              <a:spcAft>
                <a:spcPts val="0"/>
              </a:spcAft>
            </a:pPr>
            <a:r>
              <a:rPr lang="pt-BR" sz="28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 Evangelho é para libertar e não para gerar uma estrutura institucional).</a:t>
            </a:r>
            <a:endParaRPr lang="pt-BR" sz="54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07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295D9EA-B66D-44EE-B643-F46D3FF6B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4337" y="410217"/>
            <a:ext cx="9144000" cy="1189983"/>
          </a:xfrm>
        </p:spPr>
        <p:txBody>
          <a:bodyPr/>
          <a:lstStyle/>
          <a:p>
            <a:r>
              <a:rPr lang="pt-BR" b="1" dirty="0">
                <a:ln w="0"/>
                <a:solidFill>
                  <a:srgbClr val="0730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  <a:ea typeface="Times New Roman" panose="02020603050405020304" pitchFamily="18" charset="0"/>
              </a:rPr>
              <a:t>ACOLHIMENTO:</a:t>
            </a:r>
            <a:endParaRPr lang="pt-BR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866D927-B91F-4620-AB94-6AB8CDA24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9141" y="1498862"/>
            <a:ext cx="9144000" cy="4143181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pt-BR" sz="3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Sinal de acolhimento de Deus é “ter por todo lado igrejas com as portas abertas” para que aqueles que estão à procura não encontrem “a frieza de uma porta fechada”. “Nem mesmo as portas dos Sacramentos se deveriam fechar por qualquer motivo”. Assim, a Eucaristia “não é um prêmio para os perfeitos mas um generoso remédio e um alimento para os fracos”.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06030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010326" y="917021"/>
            <a:ext cx="74590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2B50FC-ADB5-4998-91EA-A0D744A4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770" y="365125"/>
            <a:ext cx="6962595" cy="984885"/>
          </a:xfrm>
        </p:spPr>
        <p:txBody>
          <a:bodyPr/>
          <a:lstStyle/>
          <a:p>
            <a:r>
              <a:rPr lang="pt-BR" b="1" dirty="0">
                <a:ln w="0"/>
                <a:solidFill>
                  <a:srgbClr val="0730F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merican Typewriter" panose="02090604020004020304" pitchFamily="18" charset="77"/>
                <a:ea typeface="Times New Roman" panose="02020603050405020304" pitchFamily="18" charset="0"/>
              </a:rPr>
              <a:t>SER UMA IGREJA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0C7189-CF4C-4EF3-88FF-233CE9C5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130" y="1409463"/>
            <a:ext cx="8761429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ctr" defTabSz="414589" eaLnBrk="0" fontAlgn="base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pt-BR" sz="4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“ferida e suja por ter saído pelas estradas, em vez de uma igreja … preocupada em ser o centro e que acaba prisioneira num emaranhado de obsessões e procedimentos. Se algo nos deve santamente perturbar … é que muitos dos nossos irmãos vivem “sem a amizade de Jesus”.</a:t>
            </a:r>
            <a:endParaRPr lang="pt-BR" sz="64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354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200DA9-0350-4D10-BFAA-1DA5F03C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418" y="365125"/>
            <a:ext cx="8252381" cy="1325563"/>
          </a:xfrm>
        </p:spPr>
        <p:txBody>
          <a:bodyPr/>
          <a:lstStyle/>
          <a:p>
            <a:r>
              <a:rPr lang="pt-BR" b="1" dirty="0">
                <a:ln w="0"/>
                <a:solidFill>
                  <a:srgbClr val="0730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TENTA</a:t>
            </a:r>
            <a:r>
              <a:rPr lang="pt-BR" b="1" dirty="0">
                <a:ln w="0"/>
                <a:solidFill>
                  <a:srgbClr val="0730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  <a:ea typeface="Calibri" panose="020F0502020204030204" pitchFamily="34" charset="0"/>
                <a:cs typeface="Cambria" panose="02040503050406030204" pitchFamily="18" charset="0"/>
              </a:rPr>
              <a:t>ÇÕ</a:t>
            </a:r>
            <a:r>
              <a:rPr lang="pt-BR" b="1" dirty="0">
                <a:ln w="0"/>
                <a:solidFill>
                  <a:srgbClr val="0730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ES PASTORAIS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8776E4-B68D-41B6-A072-B5E600C9C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1162" y="1825625"/>
            <a:ext cx="8412637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just" defTabSz="414589" eaLnBrk="0" fontAlgn="base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pt-B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individualismo, a crise de identidade, o declínio no fervor... “A maior ameaça” é “o pragmatismo incolor da vida quotidiana da Igreja, no qual aparentemente tudo procede na faixa normal, quando na realidade a fé se vai desgastando”. </a:t>
            </a:r>
            <a:endParaRPr lang="pt-BR" sz="61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853630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87038" y="856357"/>
            <a:ext cx="8930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3200" dirty="0"/>
              <a:t> </a:t>
            </a:r>
          </a:p>
          <a:p>
            <a:endParaRPr lang="pt-BR" sz="3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3982" y="232251"/>
            <a:ext cx="47261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87F64A-C835-4749-86EA-AD21CBC8F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284" y="232251"/>
            <a:ext cx="8299515" cy="59447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OLHAR NOVO:</a:t>
            </a:r>
            <a:r>
              <a:rPr lang="pt-BR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não se deixar levar por um “pessimismo estéril” e  sermos </a:t>
            </a:r>
            <a:r>
              <a:rPr lang="pt-BR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sinais de esperança </a:t>
            </a:r>
            <a:r>
              <a:rPr lang="pt-BR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aplicando a “revolução da ternura”. É necessário fugir da “</a:t>
            </a:r>
            <a:r>
              <a:rPr lang="pt-BR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espiritualidade do bem-estar</a:t>
            </a:r>
            <a:r>
              <a:rPr lang="pt-BR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que recusa “empenhos fraternos” e vencer a “</a:t>
            </a:r>
            <a:r>
              <a:rPr lang="pt-BR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mundanidade espiritual</a:t>
            </a:r>
            <a:r>
              <a:rPr lang="pt-BR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que “consiste em buscar, em vez da glória do Senhor, a glória humana”.</a:t>
            </a:r>
            <a:endParaRPr lang="pt-BR" sz="4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61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609617" y="1178657"/>
            <a:ext cx="10582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endParaRPr lang="pt-BR" sz="3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493D242-2B47-4DEF-B424-18C7986BF06C}"/>
              </a:ext>
            </a:extLst>
          </p:cNvPr>
          <p:cNvSpPr/>
          <p:nvPr/>
        </p:nvSpPr>
        <p:spPr>
          <a:xfrm>
            <a:off x="3151695" y="314063"/>
            <a:ext cx="8301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Papa fala daqueles </a:t>
            </a:r>
            <a:r>
              <a:rPr lang="pt-BR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“se sentem superiores aos outros”, porque   “inflexivelmente fiéis a um certo estilo católico próprio do passado” e “em vez de evangelizar … classificam os outros”, ou daqueles que têm um “cuidado ostensivo da Liturgia, da doutrina e do prestígio da Igreja, </a:t>
            </a:r>
            <a:endParaRPr lang="pt-BR" sz="4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7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668</Words>
  <Application>Microsoft Office PowerPoint</Application>
  <PresentationFormat>Widescreen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American Typewriter</vt:lpstr>
      <vt:lpstr>Arial</vt:lpstr>
      <vt:lpstr>Arial Black</vt:lpstr>
      <vt:lpstr>Calibri</vt:lpstr>
      <vt:lpstr>Calibri Light</vt:lpstr>
      <vt:lpstr>Times New Roman</vt:lpstr>
      <vt:lpstr>Tema do Office</vt:lpstr>
      <vt:lpstr>Assembleia Diocesana de Liturgia</vt:lpstr>
      <vt:lpstr>Missão em Papa Francisco</vt:lpstr>
      <vt:lpstr>➽ CONVERSÃO:</vt:lpstr>
      <vt:lpstr>Apresentação do PowerPoint</vt:lpstr>
      <vt:lpstr>ACOLHIMENTO:</vt:lpstr>
      <vt:lpstr>SER UMA IGREJA</vt:lpstr>
      <vt:lpstr>TENTAÇÕES PASTORAIS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marcelo Aparecido souza</cp:lastModifiedBy>
  <cp:revision>24</cp:revision>
  <dcterms:created xsi:type="dcterms:W3CDTF">2019-04-25T20:22:03Z</dcterms:created>
  <dcterms:modified xsi:type="dcterms:W3CDTF">2019-04-30T20:33:51Z</dcterms:modified>
</cp:coreProperties>
</file>