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3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Plano Diocesano de Pastoral</a:t>
            </a:r>
            <a:br>
              <a:rPr lang="pt-BR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ano 2018-2019</a:t>
            </a:r>
            <a:endParaRPr lang="pt-BR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 smtClean="0"/>
              <a:t>Diocese de São </a:t>
            </a:r>
            <a:r>
              <a:rPr lang="pt-BR" sz="4400" b="1" dirty="0" err="1" smtClean="0"/>
              <a:t>carlos</a:t>
            </a:r>
            <a:endParaRPr lang="pt-BR" sz="4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7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39273" y="1884218"/>
            <a:ext cx="9789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Propostas </a:t>
            </a:r>
          </a:p>
          <a:p>
            <a:pPr algn="ctr"/>
            <a:endParaRPr lang="pt-BR" sz="6000" b="1" dirty="0"/>
          </a:p>
          <a:p>
            <a:pPr algn="ctr"/>
            <a:r>
              <a:rPr lang="pt-BR" sz="6000" b="1" dirty="0" smtClean="0"/>
              <a:t>Dimensão da Palavra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13107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0623" y="0"/>
            <a:ext cx="10834687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1: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Escolas da Palavra que ensinem a manusear a Bíblia propiciando o conhecimento da Sagrada Escritura e a </a:t>
            </a:r>
            <a:r>
              <a:rPr kumimoji="0" lang="pt-BR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 Divina</a:t>
            </a:r>
            <a:r>
              <a:rPr kumimoji="0" lang="pt-B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podendo ser em nível Diocesano, Vicarial e Paroquial.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(172 votos – Prioridade Diocesana)</a:t>
            </a:r>
            <a:endParaRPr kumimoji="0" lang="pt-B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06191"/>
              </p:ext>
            </p:extLst>
          </p:nvPr>
        </p:nvGraphicFramePr>
        <p:xfrm>
          <a:off x="655782" y="1487053"/>
          <a:ext cx="10640291" cy="483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564"/>
                <a:gridCol w="9328727"/>
              </a:tblGrid>
              <a:tr h="120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Nas paróquias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Encontros periódicos a serem definidos pelas comunidades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0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Aprofundar um Livro Bíblico ou noções gerais da Sagrada Escritura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37310" y="151023"/>
            <a:ext cx="10786958" cy="596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2: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</a:t>
            </a:r>
            <a:r>
              <a:rPr lang="pt-BR" sz="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processo de iniciação cristã, estabelecendo comunhão de métodos e princípios na formação inicial, em nível Diocesano, Vicarial e Paroquial, estimulando um processo permanente de formação querigmática e mistagógica</a:t>
            </a:r>
            <a:r>
              <a:rPr lang="pt-BR" sz="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(167 votos)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84727"/>
              </p:ext>
            </p:extLst>
          </p:nvPr>
        </p:nvGraphicFramePr>
        <p:xfrm>
          <a:off x="1824584" y="1292659"/>
          <a:ext cx="9245398" cy="2432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344"/>
                <a:gridCol w="8091054"/>
              </a:tblGrid>
              <a:tr h="493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 e Vicariatos</a:t>
                      </a:r>
                      <a:endParaRPr lang="pt-BR" sz="2800" b="1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Quem 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Coordenação Diocesana e Vicarial da Pastoral Catequética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4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Processo 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0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Estabelecer unidade de métodos e princípios segundo Documento 107 da CNBB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19851"/>
              </p:ext>
            </p:extLst>
          </p:nvPr>
        </p:nvGraphicFramePr>
        <p:xfrm>
          <a:off x="1841681" y="3935191"/>
          <a:ext cx="9170596" cy="2440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489"/>
                <a:gridCol w="7979107"/>
              </a:tblGrid>
              <a:tr h="503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Paróquia 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3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Quem 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 e catequistas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Quando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Processo 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6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Formação de catequistas e adequação às normas diocesanas, segundo Documento 107 da CNBB.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99790" y="1292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09599" y="336984"/>
            <a:ext cx="1051910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3: </a:t>
            </a:r>
            <a:endParaRPr lang="pt-BR" sz="4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ou criar grupos de reflexão da Palavra de Deus nos setores, comunidades de quarteirão ou grupos de afinidade; que favoreçam o encontro fraterno, vivência da Palavra e formação do discípulo missionário.</a:t>
            </a:r>
          </a:p>
          <a:p>
            <a:pPr algn="ctr"/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(96 votos)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335725"/>
              </p:ext>
            </p:extLst>
          </p:nvPr>
        </p:nvGraphicFramePr>
        <p:xfrm>
          <a:off x="1818293" y="1480360"/>
          <a:ext cx="9097818" cy="4174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133"/>
                <a:gridCol w="7887685"/>
              </a:tblGrid>
              <a:tr h="685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Paróquias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Quem 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Padres, leigos e leigas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Novena de Natal, Campanha da Fraternidade, mês vocacional, mês missionário, mês da Bíblia e outros momentos 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Com material indicado pela Coordenação Diocesana de Pastoral 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3626" y="3647931"/>
            <a:ext cx="141692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03564" y="185828"/>
            <a:ext cx="10325141" cy="58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4: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Aprofundar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anúncio do querigma como essência do processo de formação do discípulo missionário em todas as pastorais, movimentos e serviços diocesanos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(56 votos)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38718"/>
              </p:ext>
            </p:extLst>
          </p:nvPr>
        </p:nvGraphicFramePr>
        <p:xfrm>
          <a:off x="2309091" y="1755102"/>
          <a:ext cx="8903854" cy="3991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873"/>
                <a:gridCol w="7462981"/>
              </a:tblGrid>
              <a:tr h="962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2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Equipe de coordenação diocesana de pastoral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5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Primeira semana de outubro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2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Semana querigmática para evangelizadores paroquiais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05647" y="3750963"/>
            <a:ext cx="14744618" cy="3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1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2873" y="241270"/>
            <a:ext cx="10317018" cy="58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5: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Estimular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prática de Leitura Orante da Palavra de Deus em todos os ambientes da vida Diocesana: comunidades, pastorais, movimentos, seminários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(37 votos)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95" y="447145"/>
            <a:ext cx="2940294" cy="326885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88450" y="4011828"/>
            <a:ext cx="9053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Igreja, Casa da Palavra e da Forma</a:t>
            </a:r>
            <a:r>
              <a:rPr lang="pt-B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çã</a:t>
            </a:r>
            <a:r>
              <a:rPr lang="pt-B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 do Discípulo Mission</a:t>
            </a:r>
            <a:r>
              <a:rPr lang="pt-B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á</a:t>
            </a:r>
            <a:r>
              <a:rPr lang="pt-B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rio</a:t>
            </a:r>
            <a:endParaRPr lang="pt-BR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61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59613"/>
              </p:ext>
            </p:extLst>
          </p:nvPr>
        </p:nvGraphicFramePr>
        <p:xfrm>
          <a:off x="2281382" y="1330037"/>
          <a:ext cx="8802254" cy="4285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563"/>
                <a:gridCol w="7490691"/>
              </a:tblGrid>
              <a:tr h="107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Nas paróquias; pastorais, movimentos, serviços; novas comunidades; seminários; 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Padres, coordenadores e formadores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Evangelho dominical ou outros textos à escolha, seguindo o método da Lectio Divina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3694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9528" y="397889"/>
            <a:ext cx="10649527" cy="630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6: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subsídio mensal de leitura orante para todos os grupos de jovens, sob responsabilidade do setor juventude, com o objetivo de aprofundar a comunhão e formação permanente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 votos)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24883"/>
              </p:ext>
            </p:extLst>
          </p:nvPr>
        </p:nvGraphicFramePr>
        <p:xfrm>
          <a:off x="1505272" y="1395027"/>
          <a:ext cx="9097819" cy="193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674"/>
                <a:gridCol w="7860145"/>
              </a:tblGrid>
              <a:tr h="48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Coordenação diocesana do setor juventude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3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Subsídio mensal 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1778" y="1495858"/>
            <a:ext cx="141692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07657"/>
              </p:ext>
            </p:extLst>
          </p:nvPr>
        </p:nvGraphicFramePr>
        <p:xfrm>
          <a:off x="1521407" y="3647932"/>
          <a:ext cx="9125324" cy="2383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942"/>
                <a:gridCol w="7869382"/>
              </a:tblGrid>
              <a:tr h="595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Paróquias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 e coordenadores de grupos de jovens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Realização de encontro a partir do subsidio diocesano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33168" y="3647932"/>
            <a:ext cx="142120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1345" y="407525"/>
            <a:ext cx="10169237" cy="58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7: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Intensificar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uso dos meios de comunicação social no anúncio da Palavra de Deus, de modo mais específico, a formação bíblica no sistema à distância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votos)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38135"/>
              </p:ext>
            </p:extLst>
          </p:nvPr>
        </p:nvGraphicFramePr>
        <p:xfrm>
          <a:off x="1495541" y="1686109"/>
          <a:ext cx="9458785" cy="4086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573"/>
                <a:gridCol w="8396212"/>
              </a:tblGrid>
              <a:tr h="670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Diocese, Vicariatos e Paróquias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0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Padres, leigos e leigas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8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06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Utilizando os meios de comunicação social disponíveis e m cada realidade (site da Diocese e paróquias, redes sociais, revistas, informativos paroquiais, programas de rádio)</a:t>
                      </a:r>
                      <a:endParaRPr lang="pt-BR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00338" y="3617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pt-B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1419" y="1597890"/>
            <a:ext cx="9641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Propostas </a:t>
            </a:r>
          </a:p>
          <a:p>
            <a:pPr algn="ctr"/>
            <a:endParaRPr lang="pt-BR" sz="6000" b="1" dirty="0"/>
          </a:p>
          <a:p>
            <a:pPr algn="ctr"/>
            <a:r>
              <a:rPr lang="pt-BR" sz="6000" b="1" dirty="0" smtClean="0"/>
              <a:t>Dimensão da Missão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3357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28073" y="342471"/>
            <a:ext cx="10500632" cy="581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1: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Aprimorar </a:t>
            </a: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presença evangelizadora da Igreja nos diferentes ambientes sociais e existenciais, tais como: família, escolas, Universidades, mundo do trabalho, política, meios de comunicação social, hospitais, presídios, etc</a:t>
            </a:r>
            <a:r>
              <a:rPr lang="pt-B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(131 votos – Prioridade Diocesana)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23177"/>
              </p:ext>
            </p:extLst>
          </p:nvPr>
        </p:nvGraphicFramePr>
        <p:xfrm>
          <a:off x="1859350" y="1311131"/>
          <a:ext cx="9269355" cy="4527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735"/>
                <a:gridCol w="7982620"/>
              </a:tblGrid>
              <a:tr h="113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Diocese, Vicariato e Paróquia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Padres, coordenadores de pastorais, leigos e leigas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Identificar as situações mais vulneráveis em cada realidade (Paroquial e Vicarial) e enfatizar ações pastorais que respondam às necessidades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72648" y="1311131"/>
            <a:ext cx="144363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57382" y="654492"/>
            <a:ext cx="106218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2: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atitudes de acolhida e integração nos mais diversos setores da vida diocesana, paroquial e comunitária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(88 votos)</a:t>
            </a:r>
            <a:endParaRPr lang="pt-B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26227"/>
              </p:ext>
            </p:extLst>
          </p:nvPr>
        </p:nvGraphicFramePr>
        <p:xfrm>
          <a:off x="609600" y="1468583"/>
          <a:ext cx="10594110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145"/>
                <a:gridCol w="9337965"/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Paróquias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Padres, coordenadores de pastoral, leigos e leigas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Promover atitudes de acolhimento a novos membros na comunidade e nas pastorais. 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Estimular a pastoral da acolhida não apenas no acolhimento físico nas celebrações mas também a pessoas que queiram participar da vida comunitária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8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87767" y="675503"/>
            <a:ext cx="93169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Nosso Plano de Pastoral se centra em duas realidades fundamentais para vida da Igreja: </a:t>
            </a:r>
          </a:p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PALAVRA E MISSÃO</a:t>
            </a:r>
            <a:r>
              <a:rPr lang="pt-BR" sz="6000" b="1" dirty="0" smtClean="0"/>
              <a:t>.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37832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06763" y="565559"/>
            <a:ext cx="10121941" cy="50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3</a:t>
            </a:r>
            <a:r>
              <a:rPr lang="pt-BR" sz="4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de Visitação Missionária nos Vicariatos para a realização de missões populares nas paróquias e 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(87 votos)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46560"/>
              </p:ext>
            </p:extLst>
          </p:nvPr>
        </p:nvGraphicFramePr>
        <p:xfrm>
          <a:off x="665019" y="1394689"/>
          <a:ext cx="10463686" cy="451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145"/>
                <a:gridCol w="9207541"/>
              </a:tblGrid>
              <a:tr h="1129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Vicariatos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9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Vigários Episcopais e Coordenação Diocesana das Missões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9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2º sem de 2018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9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A partir da semana querigmática organizar um grupo de leigos e leigas para realizar missões populares nas paróquias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62113" y="3694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9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65017" y="546071"/>
            <a:ext cx="10446327" cy="5669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5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4: </a:t>
            </a:r>
            <a:endParaRPr lang="pt-BR" sz="5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</a:t>
            </a:r>
            <a:r>
              <a:rPr lang="pt-BR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Igreja em saída, aprimorando a consciência missionária em todas as realidades pastorais, movimentos e serviços diocesanos</a:t>
            </a:r>
            <a:r>
              <a:rPr lang="pt-BR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(75 votos)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91945"/>
              </p:ext>
            </p:extLst>
          </p:nvPr>
        </p:nvGraphicFramePr>
        <p:xfrm>
          <a:off x="646545" y="1477817"/>
          <a:ext cx="10557163" cy="433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437"/>
                <a:gridCol w="9328726"/>
              </a:tblGrid>
              <a:tr h="922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Diocese, Vicariatos e Paróquias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Padres, coordenadores, formadores, leigos e leigas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2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5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Incluir o discernimento e a espiritualidade missionária em todas as ações pastorais, para que seja plenamente assumida a vocação missionária recebida no batismo, não reduzindo a </a:t>
                      </a:r>
                      <a:r>
                        <a:rPr lang="pt-BR" sz="2800" baseline="-25000" dirty="0" err="1">
                          <a:effectLst/>
                          <a:latin typeface="Arial Black" panose="020B0A04020102020204" pitchFamily="34" charset="0"/>
                        </a:rPr>
                        <a:t>missionariedade</a:t>
                      </a: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 da Igreja às visitas missionárias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3617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8763" y="253430"/>
            <a:ext cx="10677237" cy="578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4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</a:t>
            </a: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sz="4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Estimular </a:t>
            </a: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pastorais sociais diocesanas como forma de alcançar as periferias geográficas, sociais e existenciais, criando o Setor Social e fortalecendo a Caritas Diocesana, tendo como protagonistas os Diáconos permanentes</a:t>
            </a:r>
            <a:r>
              <a:rPr lang="pt-BR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pt-BR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(74 votos)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55371"/>
              </p:ext>
            </p:extLst>
          </p:nvPr>
        </p:nvGraphicFramePr>
        <p:xfrm>
          <a:off x="858981" y="1338839"/>
          <a:ext cx="10280073" cy="471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328"/>
                <a:gridCol w="8977745"/>
              </a:tblGrid>
              <a:tr h="1177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Diocese, Vicariatos e Paróquias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7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Diáconos Permanentes, Padres e coordenadores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7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Processo 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7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Criar as pastorais sociais de acordo com as necessidades de cada realidade e acompanhar e estimular as já existentes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3694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9673" y="287052"/>
            <a:ext cx="10409382" cy="6422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6: </a:t>
            </a:r>
            <a:endParaRPr lang="pt-BR" sz="4400" b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5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Criar </a:t>
            </a:r>
            <a:r>
              <a:rPr lang="pt-BR" sz="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Escola da Fé e Política para formar pessoas de boa vontade, que assumam o diálogo social e contribuam na construção de uma sociedade mais justa e fraterna, à Luz da Doutrina Social da Igreja</a:t>
            </a:r>
            <a:r>
              <a:rPr lang="pt-BR" sz="5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votos)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22098"/>
              </p:ext>
            </p:extLst>
          </p:nvPr>
        </p:nvGraphicFramePr>
        <p:xfrm>
          <a:off x="1136073" y="1413165"/>
          <a:ext cx="9947563" cy="4581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99"/>
                <a:gridCol w="9036564"/>
              </a:tblGrid>
              <a:tr h="113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7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Coordenadoria Diocesana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5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 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3694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7527" y="388653"/>
            <a:ext cx="10141528" cy="5599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7</a:t>
            </a:r>
            <a:r>
              <a:rPr lang="pt-BR" sz="4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5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Incentivar </a:t>
            </a:r>
            <a:r>
              <a:rPr lang="pt-BR" sz="5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protagonismo do leigo como sujeito eclesial, retomando o conselho diocesano de leigos e estimulando a atuação dos mesmos em nível diocesano e paroquial</a:t>
            </a:r>
            <a:r>
              <a:rPr lang="pt-BR" sz="5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(46votos)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0208"/>
              </p:ext>
            </p:extLst>
          </p:nvPr>
        </p:nvGraphicFramePr>
        <p:xfrm>
          <a:off x="738909" y="1431637"/>
          <a:ext cx="10400145" cy="447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491"/>
                <a:gridCol w="9208654"/>
              </a:tblGrid>
              <a:tr h="110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</a:rPr>
                        <a:t>Onde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Diocese e Paróquias. 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Quem 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Coordenação Diocesana de Pastoral, Padres, Leigos e leigas. 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1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Quando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pt-BR" sz="2800" baseline="-25000" dirty="0" smtClean="0">
                          <a:effectLst/>
                          <a:latin typeface="Arial Black" panose="020B0A04020102020204" pitchFamily="34" charset="0"/>
                        </a:rPr>
                        <a:t>Processo Permanente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5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>
                          <a:effectLst/>
                        </a:rPr>
                        <a:t>Como</a:t>
                      </a:r>
                      <a:endParaRPr lang="pt-B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Retomada do conselho de leigos, e criação, e ou, fortalecimento dos </a:t>
                      </a:r>
                      <a:r>
                        <a:rPr lang="pt-BR" sz="2800" baseline="-25000" dirty="0" err="1">
                          <a:effectLst/>
                          <a:latin typeface="Arial Black" panose="020B0A04020102020204" pitchFamily="34" charset="0"/>
                        </a:rPr>
                        <a:t>CPPs</a:t>
                      </a: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 e </a:t>
                      </a:r>
                      <a:r>
                        <a:rPr lang="pt-BR" sz="2800" baseline="-25000" dirty="0" err="1">
                          <a:effectLst/>
                          <a:latin typeface="Arial Black" panose="020B0A04020102020204" pitchFamily="34" charset="0"/>
                        </a:rPr>
                        <a:t>CAEPs</a:t>
                      </a:r>
                      <a:r>
                        <a:rPr lang="pt-BR" sz="2800" baseline="-25000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pt-BR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3694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08670" y="1466335"/>
            <a:ext cx="9547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“IGREJA, casa da Palavra e da formação do discípulo missionário”.</a:t>
            </a:r>
            <a:endParaRPr lang="pt-BR" sz="6000" b="1" dirty="0"/>
          </a:p>
        </p:txBody>
      </p:sp>
    </p:spTree>
    <p:extLst>
      <p:ext uri="{BB962C8B-B14F-4D97-AF65-F5344CB8AC3E}">
        <p14:creationId xmlns:p14="http://schemas.microsoft.com/office/powerpoint/2010/main" val="24143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33963" y="565559"/>
            <a:ext cx="6576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/>
              <a:t>C</a:t>
            </a:r>
            <a:r>
              <a:rPr lang="pt-BR" sz="6000" b="1" dirty="0" smtClean="0"/>
              <a:t>onclusão</a:t>
            </a:r>
            <a:endParaRPr lang="pt-BR" sz="6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2306" y="1424019"/>
            <a:ext cx="10566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Confiamos nosso Plano Diocesano de Pastoral e nosso caminho  à Virgem Maria, Mãe de Deus e nossa Mãe, a intercessão de São Carlos Borromeu.</a:t>
            </a:r>
          </a:p>
          <a:p>
            <a:pPr algn="just"/>
            <a:r>
              <a:rPr lang="pt-BR" sz="2800" b="1" dirty="0" smtClean="0"/>
              <a:t>Neste ano do Laicato pedimos o compromisso e a consciência de todos os leigos e leigas de nossa diocese para que sejam </a:t>
            </a:r>
            <a:r>
              <a:rPr lang="pt-BR" sz="2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Sujeito Eclesiais </a:t>
            </a:r>
            <a:r>
              <a:rPr lang="pt-BR" sz="2800" b="1" dirty="0" smtClean="0"/>
              <a:t>responsáveis a fim de que esse plano de letras se revista de carne em cada igreja paroquial. Pedimos que o Espírito de Deus ilumine os sacerdotes e diáconos, junto às suas comunidades, para que possam ser instrumentos de construção de uma Igreja da Palavra e Missionária, sobretudo nos lugares de maiores desafios evangelizador.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811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7524" y="1367480"/>
            <a:ext cx="9168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Estas duas realidades nos envolvem no âmbito pessoal e comunitário.</a:t>
            </a:r>
            <a:endParaRPr lang="pt-BR" sz="6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7500298" y="650098"/>
            <a:ext cx="2141838" cy="217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2339546" y="642551"/>
            <a:ext cx="2141838" cy="2174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03404" y="3812346"/>
            <a:ext cx="3566985" cy="249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727999" y="3765775"/>
            <a:ext cx="3686436" cy="249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777055" y="1040133"/>
            <a:ext cx="119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Pes-soal</a:t>
            </a:r>
            <a:endParaRPr lang="pt-B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23883" y="1101688"/>
            <a:ext cx="164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Comu-nitário</a:t>
            </a:r>
            <a:endParaRPr lang="pt-B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22855" y="3719204"/>
            <a:ext cx="32045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Como está o meu relacionamento com a palavra de Deus e onde me encontro no caminho da missão?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043349" y="3719204"/>
            <a:ext cx="2907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Palavra e a Missão são realidades que perpassam toda vida de minha Igreja Paroquial?</a:t>
            </a:r>
            <a:endParaRPr lang="pt-BR" sz="2400" b="1" dirty="0"/>
          </a:p>
        </p:txBody>
      </p:sp>
      <p:sp>
        <p:nvSpPr>
          <p:cNvPr id="15" name="Seta para baixo 14"/>
          <p:cNvSpPr/>
          <p:nvPr/>
        </p:nvSpPr>
        <p:spPr>
          <a:xfrm>
            <a:off x="3089498" y="2863912"/>
            <a:ext cx="641933" cy="901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>
            <a:off x="8250251" y="2818150"/>
            <a:ext cx="641933" cy="901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13" y="262819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1273" y="988291"/>
            <a:ext cx="105202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 smtClean="0"/>
              <a:t>Uma igreja que vive da </a:t>
            </a:r>
            <a:r>
              <a:rPr lang="pt-BR" sz="4400" b="1" dirty="0" smtClean="0">
                <a:solidFill>
                  <a:srgbClr val="FF0000"/>
                </a:solidFill>
              </a:rPr>
              <a:t>Palavra</a:t>
            </a:r>
            <a:r>
              <a:rPr lang="pt-BR" sz="4400" b="1" dirty="0" smtClean="0"/>
              <a:t> é uma Igreja </a:t>
            </a:r>
            <a:r>
              <a:rPr lang="pt-BR" sz="4400" b="1" dirty="0">
                <a:solidFill>
                  <a:srgbClr val="FF0000"/>
                </a:solidFill>
              </a:rPr>
              <a:t>M</a:t>
            </a:r>
            <a:r>
              <a:rPr lang="pt-BR" sz="4400" b="1" dirty="0" smtClean="0">
                <a:solidFill>
                  <a:srgbClr val="FF0000"/>
                </a:solidFill>
              </a:rPr>
              <a:t>issionária</a:t>
            </a:r>
            <a:r>
              <a:rPr lang="pt-BR" sz="4400" b="1" dirty="0" smtClean="0"/>
              <a:t>, uma Igreja em saída. Porque a Palavra de Deus forma homens e mulheres livres e operantes e Ela ouvida e acolhida forma amigos e amigas de Deus. É uma Igreja Discípula Missionária (</a:t>
            </a:r>
            <a:r>
              <a:rPr lang="pt-BR" sz="4400" b="1" dirty="0" err="1" smtClean="0"/>
              <a:t>DAp</a:t>
            </a:r>
            <a:r>
              <a:rPr lang="pt-BR" sz="4400" b="1" dirty="0" smtClean="0"/>
              <a:t>). </a:t>
            </a:r>
            <a:endParaRPr lang="pt-BR" sz="4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7309" y="1985817"/>
            <a:ext cx="108250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 smtClean="0"/>
              <a:t>“Conhecer a Jesus Cristo pela fé é uma alegria; segui-lo é uma graça e transmitir esse tesouro aos demais é uma tarefa que o Senhor nos confiou ao nos chamar e nos escolher” (</a:t>
            </a:r>
            <a:r>
              <a:rPr lang="pt-BR" sz="4400" b="1" dirty="0" err="1" smtClean="0"/>
              <a:t>DAp</a:t>
            </a:r>
            <a:r>
              <a:rPr lang="pt-BR" sz="4400" b="1" dirty="0" smtClean="0"/>
              <a:t> 18).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1190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9895" y="565559"/>
            <a:ext cx="108342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Propostas das duas dimensões</a:t>
            </a:r>
          </a:p>
          <a:p>
            <a:pPr algn="ctr"/>
            <a:r>
              <a:rPr lang="pt-BR" sz="3400" b="1" dirty="0" smtClean="0"/>
              <a:t>Serão apresentadas na ordem de votação da XXV Assembleia Diocesana seguindo uma pedagogia de trabalho que será assim organizada:</a:t>
            </a:r>
          </a:p>
          <a:p>
            <a:pPr algn="ctr"/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b="1" dirty="0" smtClean="0"/>
              <a:t>ONDE  </a:t>
            </a:r>
            <a:r>
              <a:rPr lang="pt-BR" sz="3400" dirty="0" smtClean="0"/>
              <a:t>- lugar de desenvolvimento;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b="1" dirty="0" smtClean="0"/>
              <a:t>QUEM</a:t>
            </a:r>
            <a:r>
              <a:rPr lang="pt-BR" sz="3400" dirty="0" smtClean="0"/>
              <a:t> – responsabilidade;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b="1" dirty="0" smtClean="0"/>
              <a:t>QUANDO</a:t>
            </a:r>
            <a:r>
              <a:rPr lang="pt-BR" sz="3400" dirty="0" smtClean="0"/>
              <a:t> – tempo para desenvolvimento da proposta;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b="1" dirty="0" smtClean="0"/>
              <a:t>COMO</a:t>
            </a:r>
            <a:r>
              <a:rPr lang="pt-BR" sz="3400" dirty="0" smtClean="0"/>
              <a:t> – material usado.</a:t>
            </a:r>
            <a:endParaRPr lang="pt-BR" sz="3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8" y="185828"/>
            <a:ext cx="683127" cy="7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246</TotalTime>
  <Words>1330</Words>
  <Application>Microsoft Office PowerPoint</Application>
  <PresentationFormat>Widescreen</PresentationFormat>
  <Paragraphs>207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Aharoni</vt:lpstr>
      <vt:lpstr>Algerian</vt:lpstr>
      <vt:lpstr>Arial</vt:lpstr>
      <vt:lpstr>Arial Black</vt:lpstr>
      <vt:lpstr>Calibri</vt:lpstr>
      <vt:lpstr>Century Gothic</vt:lpstr>
      <vt:lpstr>Times New Roman</vt:lpstr>
      <vt:lpstr>Wingdings 3</vt:lpstr>
      <vt:lpstr>Íon</vt:lpstr>
      <vt:lpstr>Plano Diocesano de Pastoral ano 2018-2019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Diocesano de Pastoral ano 2018-2019</dc:title>
  <dc:creator>User</dc:creator>
  <cp:lastModifiedBy>User</cp:lastModifiedBy>
  <cp:revision>30</cp:revision>
  <dcterms:created xsi:type="dcterms:W3CDTF">2018-04-17T14:27:36Z</dcterms:created>
  <dcterms:modified xsi:type="dcterms:W3CDTF">2018-04-27T14:40:54Z</dcterms:modified>
</cp:coreProperties>
</file>